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662429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800515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746625A-85B7-4761-A2F9-A9908E61A508}"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57314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3674996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746625A-85B7-4761-A2F9-A9908E61A508}"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62964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7607068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31011189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568712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447123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9E7DDB-7A6A-45B0-8944-32662D0C0302}" type="datetimeFigureOut">
              <a:rPr lang="en-IN" smtClean="0"/>
              <a:t>20-12-2022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2125316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196826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9E7DDB-7A6A-45B0-8944-32662D0C0302}" type="datetimeFigureOut">
              <a:rPr lang="en-IN" smtClean="0"/>
              <a:t>20-12-2022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2047777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9E7DDB-7A6A-45B0-8944-32662D0C0302}" type="datetimeFigureOut">
              <a:rPr lang="en-IN" smtClean="0"/>
              <a:t>20-12-2022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3673349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9E7DDB-7A6A-45B0-8944-32662D0C0302}" type="datetimeFigureOut">
              <a:rPr lang="en-IN" smtClean="0"/>
              <a:t>20-12-2022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723297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1188680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9E7DDB-7A6A-45B0-8944-32662D0C0302}" type="datetimeFigureOut">
              <a:rPr lang="en-IN" smtClean="0"/>
              <a:t>20-12-2022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746625A-85B7-4761-A2F9-A9908E61A508}" type="slidenum">
              <a:rPr lang="en-IN" smtClean="0"/>
              <a:t>‹#›</a:t>
            </a:fld>
            <a:endParaRPr lang="en-IN"/>
          </a:p>
        </p:txBody>
      </p:sp>
    </p:spTree>
    <p:extLst>
      <p:ext uri="{BB962C8B-B14F-4D97-AF65-F5344CB8AC3E}">
        <p14:creationId xmlns:p14="http://schemas.microsoft.com/office/powerpoint/2010/main" val="2322281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39E7DDB-7A6A-45B0-8944-32662D0C0302}" type="datetimeFigureOut">
              <a:rPr lang="en-IN" smtClean="0"/>
              <a:t>20-12-2022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746625A-85B7-4761-A2F9-A9908E61A508}" type="slidenum">
              <a:rPr lang="en-IN" smtClean="0"/>
              <a:t>‹#›</a:t>
            </a:fld>
            <a:endParaRPr lang="en-IN"/>
          </a:p>
        </p:txBody>
      </p:sp>
    </p:spTree>
    <p:extLst>
      <p:ext uri="{BB962C8B-B14F-4D97-AF65-F5344CB8AC3E}">
        <p14:creationId xmlns:p14="http://schemas.microsoft.com/office/powerpoint/2010/main" val="15398109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5ECB6-2B61-3F8D-A12F-443E2B701F39}"/>
              </a:ext>
            </a:extLst>
          </p:cNvPr>
          <p:cNvSpPr>
            <a:spLocks noGrp="1"/>
          </p:cNvSpPr>
          <p:nvPr>
            <p:ph type="ctrTitle"/>
          </p:nvPr>
        </p:nvSpPr>
        <p:spPr>
          <a:xfrm>
            <a:off x="1858297" y="825910"/>
            <a:ext cx="9438967" cy="4886632"/>
          </a:xfrm>
        </p:spPr>
        <p:txBody>
          <a:bodyPr>
            <a:normAutofit/>
          </a:bodyPr>
          <a:lstStyle/>
          <a:p>
            <a:pPr algn="ctr"/>
            <a:r>
              <a:rPr lang="en-US" sz="6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Caladea"/>
                <a:ea typeface="Caladea"/>
                <a:cs typeface="Caladea"/>
              </a:rPr>
              <a:t>DEPLOYING WORDPRESS WEB APPLICATION USING DOCKER IN AMAZON WEB SERVICES</a:t>
            </a:r>
            <a:endParaRPr lang="en-IN" sz="62300" b="1"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1901119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7D980-1DF0-0098-BC4F-251FA86808CA}"/>
              </a:ext>
            </a:extLst>
          </p:cNvPr>
          <p:cNvSpPr>
            <a:spLocks noGrp="1"/>
          </p:cNvSpPr>
          <p:nvPr>
            <p:ph type="title"/>
          </p:nvPr>
        </p:nvSpPr>
        <p:spPr>
          <a:xfrm>
            <a:off x="1786679" y="407801"/>
            <a:ext cx="8911687" cy="506600"/>
          </a:xfrm>
        </p:spPr>
        <p:txBody>
          <a:bodyPr>
            <a:normAutofit/>
          </a:bodyPr>
          <a:lstStyle/>
          <a:p>
            <a:pPr marL="285750" indent="-285750">
              <a:buFont typeface="Wingdings" panose="05000000000000000000" pitchFamily="2" charset="2"/>
              <a:buChar char="Ø"/>
            </a:pPr>
            <a:r>
              <a:rPr lang="en-US" sz="1800" dirty="0">
                <a:effectLst/>
                <a:latin typeface="Caladea"/>
                <a:ea typeface="Caladea"/>
                <a:cs typeface="Caladea"/>
              </a:rPr>
              <a:t>Finally, Instance launched a WordPress-Server Instance</a:t>
            </a:r>
            <a:endParaRPr lang="en-IN" dirty="0"/>
          </a:p>
        </p:txBody>
      </p:sp>
      <p:pic>
        <p:nvPicPr>
          <p:cNvPr id="5" name="Content Placeholder 4">
            <a:extLst>
              <a:ext uri="{FF2B5EF4-FFF2-40B4-BE49-F238E27FC236}">
                <a16:creationId xmlns:a16="http://schemas.microsoft.com/office/drawing/2014/main" id="{A7373851-C768-FD47-0BE7-54962ED2C8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6679" y="1298165"/>
            <a:ext cx="9250806" cy="5152034"/>
          </a:xfrm>
        </p:spPr>
      </p:pic>
    </p:spTree>
    <p:extLst>
      <p:ext uri="{BB962C8B-B14F-4D97-AF65-F5344CB8AC3E}">
        <p14:creationId xmlns:p14="http://schemas.microsoft.com/office/powerpoint/2010/main" val="594419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FE87A-2901-8FB9-4EA2-7FEE0FA884B6}"/>
              </a:ext>
            </a:extLst>
          </p:cNvPr>
          <p:cNvSpPr>
            <a:spLocks noGrp="1"/>
          </p:cNvSpPr>
          <p:nvPr>
            <p:ph type="title"/>
          </p:nvPr>
        </p:nvSpPr>
        <p:spPr>
          <a:xfrm>
            <a:off x="1757183" y="378303"/>
            <a:ext cx="8911687" cy="536096"/>
          </a:xfrm>
        </p:spPr>
        <p:txBody>
          <a:bodyPr/>
          <a:lstStyle/>
          <a:p>
            <a:pPr marL="285750" indent="-285750">
              <a:buFont typeface="Wingdings" panose="05000000000000000000" pitchFamily="2" charset="2"/>
              <a:buChar char="Ø"/>
            </a:pPr>
            <a:r>
              <a:rPr lang="en-US" sz="1800" dirty="0">
                <a:effectLst/>
                <a:latin typeface="Caladea"/>
                <a:ea typeface="Caladea"/>
                <a:cs typeface="Caladea"/>
              </a:rPr>
              <a:t>By using SSH command we are accessing our instance in Command Line Interface Terminal.</a:t>
            </a:r>
            <a:endParaRPr lang="en-IN" dirty="0"/>
          </a:p>
        </p:txBody>
      </p:sp>
      <p:pic>
        <p:nvPicPr>
          <p:cNvPr id="5" name="Content Placeholder 4">
            <a:extLst>
              <a:ext uri="{FF2B5EF4-FFF2-40B4-BE49-F238E27FC236}">
                <a16:creationId xmlns:a16="http://schemas.microsoft.com/office/drawing/2014/main" id="{5540539A-EF75-B4EB-DFDA-7C76EF129B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7182" y="1212133"/>
            <a:ext cx="9118613" cy="5267564"/>
          </a:xfrm>
        </p:spPr>
      </p:pic>
    </p:spTree>
    <p:extLst>
      <p:ext uri="{BB962C8B-B14F-4D97-AF65-F5344CB8AC3E}">
        <p14:creationId xmlns:p14="http://schemas.microsoft.com/office/powerpoint/2010/main" val="1412136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51A84-5B28-F7E1-0E20-FB667C9BC2C1}"/>
              </a:ext>
            </a:extLst>
          </p:cNvPr>
          <p:cNvSpPr>
            <a:spLocks noGrp="1"/>
          </p:cNvSpPr>
          <p:nvPr>
            <p:ph type="title"/>
          </p:nvPr>
        </p:nvSpPr>
        <p:spPr>
          <a:xfrm>
            <a:off x="1832712" y="242079"/>
            <a:ext cx="8353508" cy="460679"/>
          </a:xfrm>
        </p:spPr>
        <p:txBody>
          <a:bodyPr>
            <a:normAutofit/>
          </a:bodyPr>
          <a:lstStyle/>
          <a:p>
            <a:r>
              <a:rPr lang="en-US" sz="1800" b="1" kern="0" dirty="0">
                <a:effectLst/>
                <a:latin typeface="Caladea"/>
                <a:ea typeface="Caladea"/>
                <a:cs typeface="Caladea"/>
              </a:rPr>
              <a:t>Module – 2: Installing GIT, Docker and related repos</a:t>
            </a:r>
            <a:endParaRPr lang="en-IN" dirty="0"/>
          </a:p>
        </p:txBody>
      </p:sp>
      <p:pic>
        <p:nvPicPr>
          <p:cNvPr id="4" name="Content Placeholder 3">
            <a:extLst>
              <a:ext uri="{FF2B5EF4-FFF2-40B4-BE49-F238E27FC236}">
                <a16:creationId xmlns:a16="http://schemas.microsoft.com/office/drawing/2014/main" id="{CC74D5A0-B453-40FF-5A3D-A263394815D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832712" y="1830715"/>
            <a:ext cx="9297404" cy="4787594"/>
          </a:xfrm>
          <a:prstGeom prst="rect">
            <a:avLst/>
          </a:prstGeom>
          <a:noFill/>
          <a:ln>
            <a:noFill/>
          </a:ln>
        </p:spPr>
      </p:pic>
      <p:sp>
        <p:nvSpPr>
          <p:cNvPr id="5" name="TextBox 4">
            <a:extLst>
              <a:ext uri="{FF2B5EF4-FFF2-40B4-BE49-F238E27FC236}">
                <a16:creationId xmlns:a16="http://schemas.microsoft.com/office/drawing/2014/main" id="{46291FBE-FB85-0209-CE49-FF4567E53B91}"/>
              </a:ext>
            </a:extLst>
          </p:cNvPr>
          <p:cNvSpPr txBox="1"/>
          <p:nvPr/>
        </p:nvSpPr>
        <p:spPr>
          <a:xfrm>
            <a:off x="1832712" y="943571"/>
            <a:ext cx="7734075" cy="646331"/>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effectLst/>
                <a:latin typeface="Caladea"/>
                <a:ea typeface="Caladea"/>
                <a:cs typeface="Caladea"/>
              </a:rPr>
              <a:t>Installing GIT in our instance by using below command</a:t>
            </a:r>
          </a:p>
          <a:p>
            <a:r>
              <a:rPr lang="en-US" sz="1800" dirty="0">
                <a:effectLst/>
                <a:latin typeface="Caladea"/>
                <a:ea typeface="Caladea"/>
                <a:cs typeface="Caladea"/>
              </a:rPr>
              <a:t>	</a:t>
            </a:r>
            <a:r>
              <a:rPr lang="en-US" sz="1800" dirty="0">
                <a:effectLst/>
                <a:latin typeface="Caladea"/>
                <a:ea typeface="Caladea"/>
                <a:cs typeface="Caladea"/>
                <a:sym typeface="Wingdings" panose="05000000000000000000" pitchFamily="2" charset="2"/>
              </a:rPr>
              <a:t>  </a:t>
            </a:r>
            <a:r>
              <a:rPr lang="en-US" sz="1800" dirty="0" err="1">
                <a:effectLst/>
                <a:latin typeface="Caladea"/>
                <a:ea typeface="Caladea"/>
                <a:cs typeface="Caladea"/>
              </a:rPr>
              <a:t>sudo</a:t>
            </a:r>
            <a:r>
              <a:rPr lang="en-US" sz="1800" dirty="0">
                <a:effectLst/>
                <a:latin typeface="Caladea"/>
                <a:ea typeface="Caladea"/>
                <a:cs typeface="Caladea"/>
              </a:rPr>
              <a:t> yum –y install git</a:t>
            </a:r>
            <a:endParaRPr lang="en-IN" sz="1800" dirty="0">
              <a:effectLst/>
              <a:latin typeface="Caladea"/>
              <a:ea typeface="Caladea"/>
              <a:cs typeface="Caladea"/>
            </a:endParaRPr>
          </a:p>
        </p:txBody>
      </p:sp>
    </p:spTree>
    <p:extLst>
      <p:ext uri="{BB962C8B-B14F-4D97-AF65-F5344CB8AC3E}">
        <p14:creationId xmlns:p14="http://schemas.microsoft.com/office/powerpoint/2010/main" val="2912068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3445B-50B7-7EA7-9256-1F9C937C1CB0}"/>
              </a:ext>
            </a:extLst>
          </p:cNvPr>
          <p:cNvSpPr>
            <a:spLocks noGrp="1"/>
          </p:cNvSpPr>
          <p:nvPr>
            <p:ph type="title"/>
          </p:nvPr>
        </p:nvSpPr>
        <p:spPr>
          <a:xfrm>
            <a:off x="1776848" y="319310"/>
            <a:ext cx="8911687" cy="801567"/>
          </a:xfrm>
        </p:spPr>
        <p:txBody>
          <a:bodyPr/>
          <a:lstStyle/>
          <a:p>
            <a:pPr marL="342900" lvl="0" indent="-342900">
              <a:spcBef>
                <a:spcPts val="680"/>
              </a:spcBef>
              <a:spcAft>
                <a:spcPts val="0"/>
              </a:spcAft>
              <a:buFont typeface="Wingdings" panose="05000000000000000000" pitchFamily="2" charset="2"/>
              <a:buChar char="Ø"/>
            </a:pPr>
            <a:r>
              <a:rPr lang="en-US" sz="1800" dirty="0">
                <a:effectLst/>
                <a:latin typeface="Caladea"/>
                <a:ea typeface="Caladea"/>
                <a:cs typeface="Caladea"/>
              </a:rPr>
              <a:t>Install docker and docker-compose and required dependencies by using below command.</a:t>
            </a:r>
            <a:br>
              <a:rPr lang="en-IN" sz="1800" dirty="0">
                <a:effectLst/>
                <a:latin typeface="Caladea"/>
                <a:ea typeface="Caladea"/>
                <a:cs typeface="Caladea"/>
              </a:rPr>
            </a:br>
            <a:r>
              <a:rPr lang="en-IN" sz="1800" dirty="0">
                <a:effectLst/>
                <a:latin typeface="Caladea"/>
                <a:ea typeface="Caladea"/>
                <a:cs typeface="Caladea"/>
              </a:rPr>
              <a:t>	</a:t>
            </a:r>
            <a:r>
              <a:rPr lang="en-IN" sz="1800" dirty="0">
                <a:effectLst/>
                <a:latin typeface="Caladea"/>
                <a:ea typeface="Caladea"/>
                <a:cs typeface="Caladea"/>
                <a:sym typeface="Wingdings" panose="05000000000000000000" pitchFamily="2" charset="2"/>
              </a:rPr>
              <a:t> </a:t>
            </a:r>
            <a:r>
              <a:rPr lang="en-US" sz="1800" dirty="0" err="1">
                <a:effectLst/>
                <a:latin typeface="Caladea"/>
                <a:ea typeface="Caladea"/>
                <a:cs typeface="Caladea"/>
              </a:rPr>
              <a:t>Sudo</a:t>
            </a:r>
            <a:r>
              <a:rPr lang="en-US" sz="1800" dirty="0">
                <a:effectLst/>
                <a:latin typeface="Caladea"/>
                <a:ea typeface="Caladea"/>
                <a:cs typeface="Caladea"/>
              </a:rPr>
              <a:t> yum -y install docker</a:t>
            </a:r>
            <a:endParaRPr lang="en-IN" dirty="0"/>
          </a:p>
        </p:txBody>
      </p:sp>
      <p:pic>
        <p:nvPicPr>
          <p:cNvPr id="4" name="Content Placeholder 3">
            <a:extLst>
              <a:ext uri="{FF2B5EF4-FFF2-40B4-BE49-F238E27FC236}">
                <a16:creationId xmlns:a16="http://schemas.microsoft.com/office/drawing/2014/main" id="{8D2A28AE-5A0D-CFBA-5F7F-832294D71C0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76848" y="1301982"/>
            <a:ext cx="9776055" cy="5236708"/>
          </a:xfrm>
          <a:prstGeom prst="rect">
            <a:avLst/>
          </a:prstGeom>
          <a:noFill/>
          <a:ln>
            <a:noFill/>
          </a:ln>
        </p:spPr>
      </p:pic>
    </p:spTree>
    <p:extLst>
      <p:ext uri="{BB962C8B-B14F-4D97-AF65-F5344CB8AC3E}">
        <p14:creationId xmlns:p14="http://schemas.microsoft.com/office/powerpoint/2010/main" val="2020801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AFFDE-88D3-A000-6D7B-CC58CB204697}"/>
              </a:ext>
            </a:extLst>
          </p:cNvPr>
          <p:cNvSpPr>
            <a:spLocks noGrp="1"/>
          </p:cNvSpPr>
          <p:nvPr>
            <p:ph type="title"/>
          </p:nvPr>
        </p:nvSpPr>
        <p:spPr>
          <a:xfrm>
            <a:off x="1693606" y="205511"/>
            <a:ext cx="10193594" cy="796925"/>
          </a:xfrm>
        </p:spPr>
        <p:txBody>
          <a:bodyPr>
            <a:noAutofit/>
          </a:bodyPr>
          <a:lstStyle/>
          <a:p>
            <a:pPr marL="342900" lvl="0" indent="-342900">
              <a:lnSpc>
                <a:spcPct val="107000"/>
              </a:lnSpc>
              <a:spcAft>
                <a:spcPts val="800"/>
              </a:spcAft>
              <a:buFont typeface="Wingdings" panose="05000000000000000000" pitchFamily="2" charset="2"/>
              <a:buChar char="Ø"/>
            </a:pPr>
            <a:r>
              <a:rPr lang="en-IN" sz="1800" dirty="0">
                <a:effectLst/>
                <a:latin typeface="Calibri" panose="020F0502020204030204" pitchFamily="34" charset="0"/>
                <a:ea typeface="Calibri" panose="020F0502020204030204" pitchFamily="34" charset="0"/>
                <a:cs typeface="Times New Roman" panose="02020603050405020304" pitchFamily="18" charset="0"/>
              </a:rPr>
              <a:t>Give the permission to add a limited Linux user account to the "docker" group by using below command</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Sudo</a:t>
            </a: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usermod</a:t>
            </a:r>
            <a:r>
              <a:rPr lang="en-IN" sz="1800" dirty="0">
                <a:effectLst/>
                <a:latin typeface="Calibri" panose="020F0502020204030204" pitchFamily="34" charset="0"/>
                <a:ea typeface="Calibri" panose="020F0502020204030204" pitchFamily="34" charset="0"/>
                <a:cs typeface="Times New Roman" panose="02020603050405020304" pitchFamily="18" charset="0"/>
              </a:rPr>
              <a:t> -a -G docker ec2-user</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1200" dirty="0"/>
          </a:p>
        </p:txBody>
      </p:sp>
      <p:pic>
        <p:nvPicPr>
          <p:cNvPr id="4" name="Content Placeholder 3">
            <a:extLst>
              <a:ext uri="{FF2B5EF4-FFF2-40B4-BE49-F238E27FC236}">
                <a16:creationId xmlns:a16="http://schemas.microsoft.com/office/drawing/2014/main" id="{760026E6-8FFE-17B5-3645-936EB31F1265}"/>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28364" b="62182"/>
          <a:stretch/>
        </p:blipFill>
        <p:spPr bwMode="auto">
          <a:xfrm>
            <a:off x="1693606" y="1235800"/>
            <a:ext cx="9182100" cy="675551"/>
          </a:xfrm>
          <a:prstGeom prst="rect">
            <a:avLst/>
          </a:prstGeom>
          <a:noFill/>
          <a:ln>
            <a:noFill/>
          </a:ln>
          <a:extLst>
            <a:ext uri="{53640926-AAD7-44D8-BBD7-CCE9431645EC}">
              <a14:shadowObscured xmlns:a14="http://schemas.microsoft.com/office/drawing/2010/main"/>
            </a:ext>
          </a:extLst>
        </p:spPr>
      </p:pic>
      <p:sp>
        <p:nvSpPr>
          <p:cNvPr id="6" name="Title 1">
            <a:extLst>
              <a:ext uri="{FF2B5EF4-FFF2-40B4-BE49-F238E27FC236}">
                <a16:creationId xmlns:a16="http://schemas.microsoft.com/office/drawing/2014/main" id="{A38010F5-A959-8650-504B-9A0F6FCB9BBD}"/>
              </a:ext>
            </a:extLst>
          </p:cNvPr>
          <p:cNvSpPr txBox="1">
            <a:spLocks/>
          </p:cNvSpPr>
          <p:nvPr/>
        </p:nvSpPr>
        <p:spPr>
          <a:xfrm>
            <a:off x="1693606" y="2306975"/>
            <a:ext cx="8648698" cy="7969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lvl="0" indent="-342900">
              <a:spcBef>
                <a:spcPts val="640"/>
              </a:spcBef>
              <a:spcAft>
                <a:spcPts val="0"/>
              </a:spcAft>
              <a:buFont typeface="Wingdings" panose="05000000000000000000" pitchFamily="2" charset="2"/>
              <a:buChar char=""/>
            </a:pPr>
            <a:r>
              <a:rPr lang="en-US" sz="1800" dirty="0">
                <a:effectLst/>
                <a:latin typeface="Caladea"/>
                <a:ea typeface="Caladea"/>
                <a:cs typeface="Caladea"/>
              </a:rPr>
              <a:t>Start docker service by using below command</a:t>
            </a:r>
            <a:endParaRPr lang="en-IN" sz="1800" dirty="0">
              <a:effectLst/>
              <a:latin typeface="Caladea"/>
              <a:ea typeface="Caladea"/>
              <a:cs typeface="Caladea"/>
            </a:endParaRPr>
          </a:p>
          <a:p>
            <a:pPr lvl="0">
              <a:spcBef>
                <a:spcPts val="640"/>
              </a:spcBef>
              <a:spcAft>
                <a:spcPts val="0"/>
              </a:spcAft>
            </a:pPr>
            <a:r>
              <a:rPr lang="en-US" sz="1800" dirty="0">
                <a:effectLst/>
                <a:latin typeface="Caladea"/>
                <a:ea typeface="Caladea"/>
                <a:cs typeface="Caladea"/>
              </a:rPr>
              <a:t>	</a:t>
            </a:r>
            <a:r>
              <a:rPr lang="en-US" sz="1800" dirty="0">
                <a:effectLst/>
                <a:latin typeface="Caladea"/>
                <a:ea typeface="Caladea"/>
                <a:cs typeface="Caladea"/>
                <a:sym typeface="Wingdings" panose="05000000000000000000" pitchFamily="2" charset="2"/>
              </a:rPr>
              <a:t> </a:t>
            </a:r>
            <a:r>
              <a:rPr lang="en-US" sz="1800" dirty="0" err="1">
                <a:effectLst/>
                <a:latin typeface="Caladea"/>
                <a:ea typeface="Caladea"/>
                <a:cs typeface="Caladea"/>
              </a:rPr>
              <a:t>Sudo</a:t>
            </a:r>
            <a:r>
              <a:rPr lang="en-US" sz="1800" dirty="0">
                <a:effectLst/>
                <a:latin typeface="Caladea"/>
                <a:ea typeface="Caladea"/>
                <a:cs typeface="Caladea"/>
              </a:rPr>
              <a:t> service docker start</a:t>
            </a:r>
            <a:endParaRPr lang="en-IN" sz="1800" dirty="0">
              <a:effectLst/>
              <a:latin typeface="Caladea"/>
              <a:ea typeface="Caladea"/>
              <a:cs typeface="Caladea"/>
            </a:endParaRPr>
          </a:p>
        </p:txBody>
      </p:sp>
      <p:pic>
        <p:nvPicPr>
          <p:cNvPr id="7" name="Picture 6">
            <a:extLst>
              <a:ext uri="{FF2B5EF4-FFF2-40B4-BE49-F238E27FC236}">
                <a16:creationId xmlns:a16="http://schemas.microsoft.com/office/drawing/2014/main" id="{0D1129F1-43E9-374C-80A4-49E1C14898A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6744" b="5692"/>
          <a:stretch/>
        </p:blipFill>
        <p:spPr bwMode="auto">
          <a:xfrm>
            <a:off x="1693606" y="3429000"/>
            <a:ext cx="9182100" cy="810277"/>
          </a:xfrm>
          <a:prstGeom prst="rect">
            <a:avLst/>
          </a:prstGeom>
          <a:noFill/>
          <a:ln>
            <a:noFill/>
          </a:ln>
          <a:extLst>
            <a:ext uri="{53640926-AAD7-44D8-BBD7-CCE9431645EC}">
              <a14:shadowObscured xmlns:a14="http://schemas.microsoft.com/office/drawing/2010/main"/>
            </a:ext>
          </a:extLst>
        </p:spPr>
      </p:pic>
      <p:sp>
        <p:nvSpPr>
          <p:cNvPr id="8" name="Title 1">
            <a:extLst>
              <a:ext uri="{FF2B5EF4-FFF2-40B4-BE49-F238E27FC236}">
                <a16:creationId xmlns:a16="http://schemas.microsoft.com/office/drawing/2014/main" id="{52E547CC-FDE0-7A57-682C-9E8EF0EFA9FF}"/>
              </a:ext>
            </a:extLst>
          </p:cNvPr>
          <p:cNvSpPr txBox="1">
            <a:spLocks/>
          </p:cNvSpPr>
          <p:nvPr/>
        </p:nvSpPr>
        <p:spPr>
          <a:xfrm>
            <a:off x="1693606" y="4580378"/>
            <a:ext cx="8648698" cy="7969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lvl="0" indent="-342900">
              <a:spcBef>
                <a:spcPts val="725"/>
              </a:spcBef>
              <a:spcAft>
                <a:spcPts val="0"/>
              </a:spcAft>
              <a:buFont typeface="Wingdings" panose="05000000000000000000" pitchFamily="2" charset="2"/>
              <a:buChar char=""/>
            </a:pPr>
            <a:r>
              <a:rPr lang="en-US" sz="1800" dirty="0">
                <a:effectLst/>
                <a:latin typeface="Caladea"/>
                <a:ea typeface="Caladea"/>
                <a:cs typeface="Caladea"/>
              </a:rPr>
              <a:t>Run below command to get docker service up automatically after reboot:</a:t>
            </a:r>
            <a:endParaRPr lang="en-IN" sz="1800" dirty="0">
              <a:effectLst/>
              <a:latin typeface="Caladea"/>
              <a:ea typeface="Caladea"/>
              <a:cs typeface="Caladea"/>
            </a:endParaRPr>
          </a:p>
          <a:p>
            <a:pPr lvl="0">
              <a:spcBef>
                <a:spcPts val="640"/>
              </a:spcBef>
              <a:spcAft>
                <a:spcPts val="0"/>
              </a:spcAft>
            </a:pPr>
            <a:r>
              <a:rPr lang="en-US" sz="1800" dirty="0">
                <a:effectLst/>
                <a:latin typeface="Caladea"/>
                <a:ea typeface="Caladea"/>
                <a:cs typeface="Caladea"/>
              </a:rPr>
              <a:t>	</a:t>
            </a:r>
            <a:r>
              <a:rPr lang="en-US" sz="1800" dirty="0">
                <a:effectLst/>
                <a:latin typeface="Caladea"/>
                <a:ea typeface="Caladea"/>
                <a:cs typeface="Caladea"/>
                <a:sym typeface="Wingdings" panose="05000000000000000000" pitchFamily="2" charset="2"/>
              </a:rPr>
              <a:t> </a:t>
            </a:r>
            <a:r>
              <a:rPr lang="en-US" sz="1800" dirty="0" err="1">
                <a:effectLst/>
                <a:latin typeface="Caladea"/>
                <a:ea typeface="Caladea"/>
                <a:cs typeface="Caladea"/>
              </a:rPr>
              <a:t>Sudo</a:t>
            </a:r>
            <a:r>
              <a:rPr lang="en-US" sz="1800" dirty="0">
                <a:effectLst/>
                <a:latin typeface="Caladea"/>
                <a:ea typeface="Caladea"/>
                <a:cs typeface="Caladea"/>
              </a:rPr>
              <a:t> </a:t>
            </a:r>
            <a:r>
              <a:rPr lang="en-US" sz="1800" dirty="0" err="1">
                <a:effectLst/>
                <a:latin typeface="Caladea"/>
                <a:ea typeface="Caladea"/>
                <a:cs typeface="Caladea"/>
              </a:rPr>
              <a:t>chkconfig</a:t>
            </a:r>
            <a:r>
              <a:rPr lang="en-US" sz="1800" dirty="0">
                <a:effectLst/>
                <a:latin typeface="Caladea"/>
                <a:ea typeface="Caladea"/>
                <a:cs typeface="Caladea"/>
              </a:rPr>
              <a:t> docker on</a:t>
            </a:r>
            <a:endParaRPr lang="en-IN" sz="1800" dirty="0">
              <a:effectLst/>
              <a:latin typeface="Caladea"/>
              <a:ea typeface="Caladea"/>
              <a:cs typeface="Caladea"/>
            </a:endParaRPr>
          </a:p>
        </p:txBody>
      </p:sp>
      <p:pic>
        <p:nvPicPr>
          <p:cNvPr id="9" name="Picture 8">
            <a:extLst>
              <a:ext uri="{FF2B5EF4-FFF2-40B4-BE49-F238E27FC236}">
                <a16:creationId xmlns:a16="http://schemas.microsoft.com/office/drawing/2014/main" id="{3ECE0B8F-98FA-B0D2-B4EF-24D62711DC6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84381" b="4983"/>
          <a:stretch/>
        </p:blipFill>
        <p:spPr bwMode="auto">
          <a:xfrm>
            <a:off x="1693606" y="5622200"/>
            <a:ext cx="9182099" cy="102437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04782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4635F-6D28-AE6B-B7A6-9FB3F5003A09}"/>
              </a:ext>
            </a:extLst>
          </p:cNvPr>
          <p:cNvSpPr>
            <a:spLocks noGrp="1"/>
          </p:cNvSpPr>
          <p:nvPr>
            <p:ph type="title"/>
          </p:nvPr>
        </p:nvSpPr>
        <p:spPr>
          <a:xfrm>
            <a:off x="1703438" y="127000"/>
            <a:ext cx="4628535" cy="492125"/>
          </a:xfrm>
        </p:spPr>
        <p:txBody>
          <a:bodyPr>
            <a:noAutofit/>
          </a:bodyPr>
          <a:lstStyle/>
          <a:p>
            <a:r>
              <a:rPr lang="en-US" sz="2000" b="1" kern="0" dirty="0">
                <a:effectLst/>
                <a:latin typeface="Caladea"/>
                <a:ea typeface="Caladea"/>
                <a:cs typeface="Caladea"/>
              </a:rPr>
              <a:t>Install Docker Compose</a:t>
            </a:r>
            <a:endParaRPr lang="en-IN" sz="1400" dirty="0"/>
          </a:p>
        </p:txBody>
      </p:sp>
      <p:sp>
        <p:nvSpPr>
          <p:cNvPr id="3" name="Content Placeholder 2">
            <a:extLst>
              <a:ext uri="{FF2B5EF4-FFF2-40B4-BE49-F238E27FC236}">
                <a16:creationId xmlns:a16="http://schemas.microsoft.com/office/drawing/2014/main" id="{0BF95F96-3841-214B-123C-41933FA8621A}"/>
              </a:ext>
            </a:extLst>
          </p:cNvPr>
          <p:cNvSpPr>
            <a:spLocks noGrp="1"/>
          </p:cNvSpPr>
          <p:nvPr>
            <p:ph idx="1"/>
          </p:nvPr>
        </p:nvSpPr>
        <p:spPr>
          <a:xfrm>
            <a:off x="1703438" y="764424"/>
            <a:ext cx="10488562" cy="1419225"/>
          </a:xfrm>
        </p:spPr>
        <p:txBody>
          <a:bodyPr/>
          <a:lstStyle/>
          <a:p>
            <a:pPr marL="342900" lvl="0" indent="-342900">
              <a:lnSpc>
                <a:spcPct val="100000"/>
              </a:lnSpc>
              <a:spcBef>
                <a:spcPts val="785"/>
              </a:spcBef>
              <a:spcAft>
                <a:spcPts val="0"/>
              </a:spcAft>
              <a:buFont typeface="Wingdings" panose="05000000000000000000" pitchFamily="2" charset="2"/>
              <a:buChar char=""/>
            </a:pPr>
            <a:r>
              <a:rPr lang="en-US" sz="1800" dirty="0">
                <a:effectLst/>
                <a:latin typeface="Caladea"/>
                <a:ea typeface="Caladea"/>
                <a:cs typeface="Caladea"/>
              </a:rPr>
              <a:t>Download the latest version of Docker Compose (Install Docker Compose). Run this command to download the current stable release of Docker Compose by using below command</a:t>
            </a:r>
            <a:endParaRPr lang="en-IN" sz="1800" dirty="0">
              <a:effectLst/>
              <a:latin typeface="Caladea"/>
              <a:ea typeface="Caladea"/>
              <a:cs typeface="Caladea"/>
            </a:endParaRPr>
          </a:p>
          <a:p>
            <a:pPr marL="342900" lvl="0" indent="-342900">
              <a:lnSpc>
                <a:spcPct val="100000"/>
              </a:lnSpc>
              <a:spcBef>
                <a:spcPts val="785"/>
              </a:spcBef>
              <a:spcAft>
                <a:spcPts val="0"/>
              </a:spcAft>
              <a:buFont typeface="Wingdings" panose="05000000000000000000" pitchFamily="2" charset="2"/>
              <a:buChar char=""/>
            </a:pPr>
            <a:r>
              <a:rPr lang="en-US" sz="1800" dirty="0" err="1">
                <a:solidFill>
                  <a:srgbClr val="24292F"/>
                </a:solidFill>
                <a:effectLst/>
                <a:latin typeface="Consolas" panose="020B0609020204030204" pitchFamily="49" charset="0"/>
                <a:ea typeface="Caladea"/>
                <a:cs typeface="Caladea"/>
              </a:rPr>
              <a:t>sudo</a:t>
            </a:r>
            <a:r>
              <a:rPr lang="en-US" sz="1800" dirty="0">
                <a:solidFill>
                  <a:srgbClr val="24292F"/>
                </a:solidFill>
                <a:effectLst/>
                <a:latin typeface="Consolas" panose="020B0609020204030204" pitchFamily="49" charset="0"/>
                <a:ea typeface="Caladea"/>
                <a:cs typeface="Caladea"/>
              </a:rPr>
              <a:t> curl -L https://github.com/docker/compose/releases/download/1.22.0/docker-compose-$(uname -s)-$(</a:t>
            </a:r>
            <a:r>
              <a:rPr lang="en-US" sz="1800" dirty="0" err="1">
                <a:solidFill>
                  <a:srgbClr val="24292F"/>
                </a:solidFill>
                <a:effectLst/>
                <a:latin typeface="Consolas" panose="020B0609020204030204" pitchFamily="49" charset="0"/>
                <a:ea typeface="Caladea"/>
                <a:cs typeface="Caladea"/>
              </a:rPr>
              <a:t>uname</a:t>
            </a:r>
            <a:r>
              <a:rPr lang="en-US" sz="1800" dirty="0">
                <a:solidFill>
                  <a:srgbClr val="24292F"/>
                </a:solidFill>
                <a:effectLst/>
                <a:latin typeface="Consolas" panose="020B0609020204030204" pitchFamily="49" charset="0"/>
                <a:ea typeface="Caladea"/>
                <a:cs typeface="Caladea"/>
              </a:rPr>
              <a:t> -m) -o /</a:t>
            </a:r>
            <a:r>
              <a:rPr lang="en-US" sz="1800" dirty="0" err="1">
                <a:solidFill>
                  <a:srgbClr val="24292F"/>
                </a:solidFill>
                <a:effectLst/>
                <a:latin typeface="Consolas" panose="020B0609020204030204" pitchFamily="49" charset="0"/>
                <a:ea typeface="Caladea"/>
                <a:cs typeface="Caladea"/>
              </a:rPr>
              <a:t>usr</a:t>
            </a:r>
            <a:r>
              <a:rPr lang="en-US" sz="1800" dirty="0">
                <a:solidFill>
                  <a:srgbClr val="24292F"/>
                </a:solidFill>
                <a:effectLst/>
                <a:latin typeface="Consolas" panose="020B0609020204030204" pitchFamily="49" charset="0"/>
                <a:ea typeface="Caladea"/>
                <a:cs typeface="Caladea"/>
              </a:rPr>
              <a:t>/local/bin/docker-compose</a:t>
            </a:r>
            <a:endParaRPr lang="en-IN" sz="1800" dirty="0">
              <a:effectLst/>
              <a:latin typeface="Caladea"/>
              <a:ea typeface="Caladea"/>
              <a:cs typeface="Caladea"/>
            </a:endParaRPr>
          </a:p>
          <a:p>
            <a:endParaRPr lang="en-IN" dirty="0"/>
          </a:p>
        </p:txBody>
      </p:sp>
      <p:pic>
        <p:nvPicPr>
          <p:cNvPr id="4" name="Picture 3">
            <a:extLst>
              <a:ext uri="{FF2B5EF4-FFF2-40B4-BE49-F238E27FC236}">
                <a16:creationId xmlns:a16="http://schemas.microsoft.com/office/drawing/2014/main" id="{4826475D-6F5B-76FA-93A7-7FB71619AA4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75164" b="4746"/>
          <a:stretch/>
        </p:blipFill>
        <p:spPr bwMode="auto">
          <a:xfrm>
            <a:off x="1703438" y="2328948"/>
            <a:ext cx="10210800" cy="1419225"/>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A34BC9A8-865B-2F27-A378-16DB91C0EC0F}"/>
              </a:ext>
            </a:extLst>
          </p:cNvPr>
          <p:cNvSpPr txBox="1"/>
          <p:nvPr/>
        </p:nvSpPr>
        <p:spPr>
          <a:xfrm>
            <a:off x="1703438" y="4171949"/>
            <a:ext cx="10210800" cy="652551"/>
          </a:xfrm>
          <a:prstGeom prst="rect">
            <a:avLst/>
          </a:prstGeom>
          <a:noFill/>
        </p:spPr>
        <p:txBody>
          <a:bodyPr wrap="square">
            <a:spAutoFit/>
          </a:bodyPr>
          <a:lstStyle/>
          <a:p>
            <a:pPr marL="342900" lvl="0" indent="-342900">
              <a:spcBef>
                <a:spcPts val="655"/>
              </a:spcBef>
              <a:spcAft>
                <a:spcPts val="0"/>
              </a:spcAft>
              <a:buFont typeface="Wingdings" panose="05000000000000000000" pitchFamily="2" charset="2"/>
              <a:buChar char=""/>
            </a:pPr>
            <a:r>
              <a:rPr lang="en-US" sz="1800" dirty="0">
                <a:effectLst/>
                <a:latin typeface="Caladea"/>
                <a:ea typeface="Caladea"/>
                <a:cs typeface="Caladea"/>
              </a:rPr>
              <a:t>Apply executable permissions to the binary:</a:t>
            </a:r>
            <a:endParaRPr lang="en-IN" sz="1800" dirty="0">
              <a:effectLst/>
              <a:latin typeface="Caladea"/>
              <a:ea typeface="Caladea"/>
              <a:cs typeface="Caladea"/>
            </a:endParaRPr>
          </a:p>
          <a:p>
            <a:pPr marL="342900" lvl="0" indent="-342900">
              <a:lnSpc>
                <a:spcPct val="107000"/>
              </a:lnSpc>
              <a:spcBef>
                <a:spcPts val="30"/>
              </a:spcBef>
              <a:spcAft>
                <a:spcPts val="800"/>
              </a:spcAft>
              <a:buFont typeface="Symbol" panose="05050102010706020507" pitchFamily="18" charset="2"/>
              <a:buChar char=""/>
              <a:tabLst>
                <a:tab pos="930275" algn="l"/>
              </a:tabLst>
            </a:pPr>
            <a:r>
              <a:rPr lang="en-IN" sz="1800" dirty="0" err="1">
                <a:effectLst/>
                <a:latin typeface="Calibri" panose="020F0502020204030204" pitchFamily="34" charset="0"/>
                <a:ea typeface="Calibri" panose="020F0502020204030204" pitchFamily="34" charset="0"/>
                <a:cs typeface="Times New Roman" panose="02020603050405020304" pitchFamily="18" charset="0"/>
              </a:rPr>
              <a:t>sudo</a:t>
            </a:r>
            <a:r>
              <a:rPr lang="en-IN" sz="18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chmod</a:t>
            </a:r>
            <a:r>
              <a:rPr lang="en-IN" sz="1800" dirty="0">
                <a:effectLst/>
                <a:latin typeface="Calibri" panose="020F0502020204030204" pitchFamily="34" charset="0"/>
                <a:ea typeface="Calibri" panose="020F0502020204030204" pitchFamily="34" charset="0"/>
                <a:cs typeface="Times New Roman" panose="02020603050405020304" pitchFamily="18" charset="0"/>
              </a:rPr>
              <a:t> +x</a:t>
            </a:r>
            <a:r>
              <a:rPr lang="en-IN" sz="1800" spc="45"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usr</a:t>
            </a:r>
            <a:r>
              <a:rPr lang="en-IN" sz="1800" dirty="0">
                <a:effectLst/>
                <a:latin typeface="Calibri" panose="020F0502020204030204" pitchFamily="34" charset="0"/>
                <a:ea typeface="Calibri" panose="020F0502020204030204" pitchFamily="34" charset="0"/>
                <a:cs typeface="Times New Roman" panose="02020603050405020304" pitchFamily="18" charset="0"/>
              </a:rPr>
              <a:t>/local/bin/docker-compose</a:t>
            </a:r>
          </a:p>
        </p:txBody>
      </p:sp>
      <p:pic>
        <p:nvPicPr>
          <p:cNvPr id="7" name="Picture 6">
            <a:extLst>
              <a:ext uri="{FF2B5EF4-FFF2-40B4-BE49-F238E27FC236}">
                <a16:creationId xmlns:a16="http://schemas.microsoft.com/office/drawing/2014/main" id="{964452B5-1BA0-E9E8-EC79-F489F14B4E8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8399" b="4983"/>
          <a:stretch/>
        </p:blipFill>
        <p:spPr bwMode="auto">
          <a:xfrm>
            <a:off x="1703439" y="5248276"/>
            <a:ext cx="10210799" cy="114966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22026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DDF65-A3A6-9BDA-B03D-0C08C3B2E5B6}"/>
              </a:ext>
            </a:extLst>
          </p:cNvPr>
          <p:cNvSpPr>
            <a:spLocks noGrp="1"/>
          </p:cNvSpPr>
          <p:nvPr>
            <p:ph type="title"/>
          </p:nvPr>
        </p:nvSpPr>
        <p:spPr>
          <a:xfrm>
            <a:off x="1850922" y="422853"/>
            <a:ext cx="8551607" cy="747186"/>
          </a:xfrm>
        </p:spPr>
        <p:txBody>
          <a:bodyPr>
            <a:normAutofit fontScale="90000"/>
          </a:bodyPr>
          <a:lstStyle/>
          <a:p>
            <a:pPr marL="342900" lvl="0" indent="-342900">
              <a:spcBef>
                <a:spcPts val="640"/>
              </a:spcBef>
              <a:spcAft>
                <a:spcPts val="0"/>
              </a:spcAft>
              <a:buFont typeface="Wingdings" panose="05000000000000000000" pitchFamily="2" charset="2"/>
              <a:buChar char="Ø"/>
            </a:pPr>
            <a:r>
              <a:rPr lang="en-US" sz="1800" dirty="0">
                <a:effectLst/>
                <a:latin typeface="Caladea"/>
                <a:ea typeface="Caladea"/>
                <a:cs typeface="Caladea"/>
              </a:rPr>
              <a:t>Create a symbolic link</a:t>
            </a:r>
            <a:br>
              <a:rPr lang="en-IN" sz="1800" dirty="0">
                <a:effectLst/>
                <a:latin typeface="Caladea"/>
                <a:ea typeface="Caladea"/>
                <a:cs typeface="Caladea"/>
              </a:rPr>
            </a:br>
            <a:r>
              <a:rPr lang="en-IN" sz="1800" dirty="0">
                <a:effectLst/>
                <a:latin typeface="Caladea"/>
                <a:ea typeface="Caladea"/>
                <a:cs typeface="Caladea"/>
                <a:sym typeface="Wingdings" panose="05000000000000000000" pitchFamily="2" charset="2"/>
              </a:rPr>
              <a:t> </a:t>
            </a:r>
            <a:r>
              <a:rPr lang="en-IN" sz="1800" dirty="0" err="1">
                <a:effectLst/>
                <a:latin typeface="Caladea"/>
                <a:ea typeface="Caladea"/>
                <a:cs typeface="Caladea"/>
                <a:sym typeface="Wingdings" panose="05000000000000000000" pitchFamily="2" charset="2"/>
              </a:rPr>
              <a:t>sudo</a:t>
            </a:r>
            <a:r>
              <a:rPr lang="en-IN" sz="1800" dirty="0">
                <a:effectLst/>
                <a:latin typeface="Caladea"/>
                <a:ea typeface="Caladea"/>
                <a:cs typeface="Caladea"/>
                <a:sym typeface="Wingdings" panose="05000000000000000000" pitchFamily="2" charset="2"/>
              </a:rPr>
              <a:t> </a:t>
            </a:r>
            <a:r>
              <a:rPr lang="en-IN" sz="1800" dirty="0">
                <a:effectLst/>
                <a:latin typeface="Calibri" panose="020F0502020204030204" pitchFamily="34" charset="0"/>
                <a:ea typeface="Calibri" panose="020F0502020204030204" pitchFamily="34" charset="0"/>
                <a:cs typeface="Times New Roman" panose="02020603050405020304" pitchFamily="18" charset="0"/>
              </a:rPr>
              <a:t>ln -s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usr</a:t>
            </a:r>
            <a:r>
              <a:rPr lang="en-IN" sz="1800" dirty="0">
                <a:effectLst/>
                <a:latin typeface="Calibri" panose="020F0502020204030204" pitchFamily="34" charset="0"/>
                <a:ea typeface="Calibri" panose="020F0502020204030204" pitchFamily="34" charset="0"/>
                <a:cs typeface="Times New Roman" panose="02020603050405020304" pitchFamily="18" charset="0"/>
              </a:rPr>
              <a:t>/local/bin/docker-compose</a:t>
            </a:r>
            <a:r>
              <a:rPr lang="en-IN" sz="1800" spc="45"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cs typeface="Times New Roman" panose="02020603050405020304" pitchFamily="18" charset="0"/>
              </a:rPr>
              <a:t>/</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usr</a:t>
            </a:r>
            <a:r>
              <a:rPr lang="en-IN" sz="1800" dirty="0">
                <a:effectLst/>
                <a:latin typeface="Calibri" panose="020F0502020204030204" pitchFamily="34" charset="0"/>
                <a:ea typeface="Calibri" panose="020F0502020204030204" pitchFamily="34" charset="0"/>
                <a:cs typeface="Times New Roman" panose="02020603050405020304" pitchFamily="18" charset="0"/>
              </a:rPr>
              <a:t>/bin/docker-compose</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1200" dirty="0"/>
          </a:p>
        </p:txBody>
      </p:sp>
      <p:pic>
        <p:nvPicPr>
          <p:cNvPr id="4" name="Content Placeholder 3">
            <a:extLst>
              <a:ext uri="{FF2B5EF4-FFF2-40B4-BE49-F238E27FC236}">
                <a16:creationId xmlns:a16="http://schemas.microsoft.com/office/drawing/2014/main" id="{A753037E-5367-A62A-38F6-BB89BA57C0ED}"/>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84381" b="4983"/>
          <a:stretch/>
        </p:blipFill>
        <p:spPr bwMode="auto">
          <a:xfrm>
            <a:off x="1850922" y="1403636"/>
            <a:ext cx="9753600" cy="1227571"/>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37A342B3-DDE1-B84B-492C-A46332FCCC95}"/>
              </a:ext>
            </a:extLst>
          </p:cNvPr>
          <p:cNvSpPr txBox="1"/>
          <p:nvPr/>
        </p:nvSpPr>
        <p:spPr>
          <a:xfrm>
            <a:off x="1850922" y="3198282"/>
            <a:ext cx="6096000" cy="652551"/>
          </a:xfrm>
          <a:prstGeom prst="rect">
            <a:avLst/>
          </a:prstGeom>
          <a:noFill/>
        </p:spPr>
        <p:txBody>
          <a:bodyPr wrap="square">
            <a:spAutoFit/>
          </a:bodyPr>
          <a:lstStyle/>
          <a:p>
            <a:pPr marL="342900" lvl="0" indent="-342900">
              <a:spcBef>
                <a:spcPts val="635"/>
              </a:spcBef>
              <a:spcAft>
                <a:spcPts val="0"/>
              </a:spcAft>
              <a:buFont typeface="Wingdings" panose="05000000000000000000" pitchFamily="2" charset="2"/>
              <a:buChar char=""/>
            </a:pPr>
            <a:r>
              <a:rPr lang="en-US" sz="1800" dirty="0">
                <a:effectLst/>
                <a:latin typeface="Caladea"/>
                <a:ea typeface="Caladea"/>
                <a:cs typeface="Caladea"/>
              </a:rPr>
              <a:t>Check installed docker-compose version</a:t>
            </a:r>
            <a:endParaRPr lang="en-IN" sz="1800" dirty="0">
              <a:effectLst/>
              <a:latin typeface="Caladea"/>
              <a:ea typeface="Caladea"/>
              <a:cs typeface="Caladea"/>
            </a:endParaRPr>
          </a:p>
          <a:p>
            <a:pPr marL="342900" lvl="0" indent="-342900">
              <a:lnSpc>
                <a:spcPct val="107000"/>
              </a:lnSpc>
              <a:spcBef>
                <a:spcPts val="30"/>
              </a:spcBef>
              <a:spcAft>
                <a:spcPts val="800"/>
              </a:spcAft>
              <a:buFont typeface="Symbol" panose="05050102010706020507" pitchFamily="18" charset="2"/>
              <a:buChar char=""/>
              <a:tabLst>
                <a:tab pos="930275" algn="l"/>
              </a:tabLst>
            </a:pPr>
            <a:r>
              <a:rPr lang="en-IN" sz="1800" dirty="0">
                <a:effectLst/>
                <a:latin typeface="Calibri" panose="020F0502020204030204" pitchFamily="34" charset="0"/>
                <a:ea typeface="Calibri" panose="020F0502020204030204" pitchFamily="34" charset="0"/>
                <a:cs typeface="Times New Roman" panose="02020603050405020304" pitchFamily="18" charset="0"/>
              </a:rPr>
              <a:t>docker-compose</a:t>
            </a:r>
            <a:r>
              <a:rPr lang="en-IN" sz="1800" spc="5" dirty="0">
                <a:effectLst/>
                <a:latin typeface="Calibri" panose="020F0502020204030204" pitchFamily="34" charset="0"/>
                <a:ea typeface="Calibri" panose="020F0502020204030204" pitchFamily="34" charset="0"/>
                <a:cs typeface="Times New Roman" panose="02020603050405020304" pitchFamily="18" charset="0"/>
              </a:rPr>
              <a:t> </a:t>
            </a:r>
            <a:r>
              <a:rPr lang="en-IN" sz="1800" dirty="0">
                <a:effectLst/>
                <a:latin typeface="Calibri" panose="020F0502020204030204" pitchFamily="34" charset="0"/>
                <a:ea typeface="Calibri" panose="020F0502020204030204" pitchFamily="34" charset="0"/>
                <a:cs typeface="Times New Roman" panose="02020603050405020304" pitchFamily="18" charset="0"/>
              </a:rPr>
              <a:t>–version</a:t>
            </a:r>
          </a:p>
        </p:txBody>
      </p:sp>
      <p:pic>
        <p:nvPicPr>
          <p:cNvPr id="7" name="Picture 6">
            <a:extLst>
              <a:ext uri="{FF2B5EF4-FFF2-40B4-BE49-F238E27FC236}">
                <a16:creationId xmlns:a16="http://schemas.microsoft.com/office/drawing/2014/main" id="{BDD0D21A-7E3F-ADEE-E6D8-CCF7B7E091D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6271" b="5456"/>
          <a:stretch/>
        </p:blipFill>
        <p:spPr bwMode="auto">
          <a:xfrm>
            <a:off x="1850922" y="4634680"/>
            <a:ext cx="9953625" cy="100965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98686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04940-32F9-1B2D-81B1-5609BCCFA1AE}"/>
              </a:ext>
            </a:extLst>
          </p:cNvPr>
          <p:cNvSpPr>
            <a:spLocks noGrp="1"/>
          </p:cNvSpPr>
          <p:nvPr>
            <p:ph type="title"/>
          </p:nvPr>
        </p:nvSpPr>
        <p:spPr>
          <a:xfrm>
            <a:off x="1776846" y="181658"/>
            <a:ext cx="8911687" cy="408279"/>
          </a:xfrm>
        </p:spPr>
        <p:txBody>
          <a:bodyPr/>
          <a:lstStyle/>
          <a:p>
            <a:r>
              <a:rPr lang="en-IN" sz="1800" b="1" dirty="0">
                <a:effectLst/>
                <a:latin typeface="Calibri" panose="020F0502020204030204" pitchFamily="34" charset="0"/>
                <a:ea typeface="Calibri" panose="020F0502020204030204" pitchFamily="34" charset="0"/>
                <a:cs typeface="Times New Roman" panose="02020603050405020304" pitchFamily="18" charset="0"/>
              </a:rPr>
              <a:t>Step 3: Creating WordPress setup for Docker images with help of YAML scripting</a:t>
            </a:r>
            <a:endParaRPr lang="en-IN" dirty="0"/>
          </a:p>
        </p:txBody>
      </p:sp>
      <p:sp>
        <p:nvSpPr>
          <p:cNvPr id="3" name="Content Placeholder 2">
            <a:extLst>
              <a:ext uri="{FF2B5EF4-FFF2-40B4-BE49-F238E27FC236}">
                <a16:creationId xmlns:a16="http://schemas.microsoft.com/office/drawing/2014/main" id="{ABEE0776-4C7F-D713-7AA4-9DC35DAD1864}"/>
              </a:ext>
            </a:extLst>
          </p:cNvPr>
          <p:cNvSpPr>
            <a:spLocks noGrp="1"/>
          </p:cNvSpPr>
          <p:nvPr>
            <p:ph idx="1"/>
          </p:nvPr>
        </p:nvSpPr>
        <p:spPr>
          <a:xfrm>
            <a:off x="1776846" y="711503"/>
            <a:ext cx="9009139" cy="822325"/>
          </a:xfrm>
        </p:spPr>
        <p:txBody>
          <a:bodyPr/>
          <a:lstStyle/>
          <a:p>
            <a:pPr marL="342900" lvl="0" indent="-342900">
              <a:spcBef>
                <a:spcPts val="785"/>
              </a:spcBef>
              <a:spcAft>
                <a:spcPts val="0"/>
              </a:spcAft>
              <a:buFont typeface="Wingdings" panose="05000000000000000000" pitchFamily="2" charset="2"/>
              <a:buChar char=""/>
            </a:pPr>
            <a:r>
              <a:rPr lang="en-US" sz="1800" dirty="0">
                <a:effectLst/>
                <a:latin typeface="Caladea"/>
                <a:ea typeface="Caladea"/>
                <a:cs typeface="Caladea"/>
              </a:rPr>
              <a:t>Here, we have to create docker-</a:t>
            </a:r>
            <a:r>
              <a:rPr lang="en-US" sz="1800" dirty="0" err="1">
                <a:effectLst/>
                <a:latin typeface="Caladea"/>
                <a:ea typeface="Caladea"/>
                <a:cs typeface="Caladea"/>
              </a:rPr>
              <a:t>compose.yaml</a:t>
            </a:r>
            <a:r>
              <a:rPr lang="en-US" sz="1800" dirty="0">
                <a:effectLst/>
                <a:latin typeface="Caladea"/>
                <a:ea typeface="Caladea"/>
                <a:cs typeface="Caladea"/>
              </a:rPr>
              <a:t> file to pull images from docker hub:</a:t>
            </a:r>
            <a:endParaRPr lang="en-IN" sz="1800" dirty="0">
              <a:effectLst/>
              <a:latin typeface="Caladea"/>
              <a:ea typeface="Caladea"/>
              <a:cs typeface="Caladea"/>
            </a:endParaRPr>
          </a:p>
          <a:p>
            <a:pPr marL="342900" lvl="0" indent="-342900">
              <a:spcBef>
                <a:spcPts val="785"/>
              </a:spcBef>
              <a:spcAft>
                <a:spcPts val="0"/>
              </a:spcAft>
              <a:buFont typeface="Symbol" panose="05050102010706020507" pitchFamily="18" charset="2"/>
              <a:buChar char=""/>
            </a:pPr>
            <a:r>
              <a:rPr lang="en-US" sz="1800" dirty="0" err="1">
                <a:effectLst/>
                <a:latin typeface="Caladea"/>
                <a:ea typeface="Caladea"/>
                <a:cs typeface="Caladea"/>
              </a:rPr>
              <a:t>Sudo</a:t>
            </a:r>
            <a:r>
              <a:rPr lang="en-US" sz="1800" dirty="0">
                <a:effectLst/>
                <a:latin typeface="Caladea"/>
                <a:ea typeface="Caladea"/>
                <a:cs typeface="Caladea"/>
              </a:rPr>
              <a:t> docker-</a:t>
            </a:r>
            <a:r>
              <a:rPr lang="en-US" sz="1800" dirty="0" err="1">
                <a:effectLst/>
                <a:latin typeface="Caladea"/>
                <a:ea typeface="Caladea"/>
                <a:cs typeface="Caladea"/>
              </a:rPr>
              <a:t>compose.yml</a:t>
            </a:r>
            <a:endParaRPr lang="en-IN" sz="1800" dirty="0">
              <a:effectLst/>
              <a:latin typeface="Caladea"/>
              <a:ea typeface="Caladea"/>
              <a:cs typeface="Caladea"/>
            </a:endParaRPr>
          </a:p>
          <a:p>
            <a:endParaRPr lang="en-IN" dirty="0"/>
          </a:p>
        </p:txBody>
      </p:sp>
      <p:pic>
        <p:nvPicPr>
          <p:cNvPr id="4" name="Picture 3">
            <a:extLst>
              <a:ext uri="{FF2B5EF4-FFF2-40B4-BE49-F238E27FC236}">
                <a16:creationId xmlns:a16="http://schemas.microsoft.com/office/drawing/2014/main" id="{B51399C8-C787-34E7-E277-60F7912C6EB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72563" b="17983"/>
          <a:stretch/>
        </p:blipFill>
        <p:spPr bwMode="auto">
          <a:xfrm>
            <a:off x="1776847" y="1655394"/>
            <a:ext cx="8048625" cy="458787"/>
          </a:xfrm>
          <a:prstGeom prst="rect">
            <a:avLst/>
          </a:prstGeom>
          <a:noFill/>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7C480C31-439D-E6D0-9A88-DD8047444FDA}"/>
              </a:ext>
            </a:extLst>
          </p:cNvPr>
          <p:cNvSpPr txBox="1"/>
          <p:nvPr/>
        </p:nvSpPr>
        <p:spPr>
          <a:xfrm>
            <a:off x="1776846" y="2348532"/>
            <a:ext cx="8048625" cy="369332"/>
          </a:xfrm>
          <a:prstGeom prst="rect">
            <a:avLst/>
          </a:prstGeom>
          <a:noFill/>
        </p:spPr>
        <p:txBody>
          <a:bodyPr wrap="square">
            <a:spAutoFit/>
          </a:bodyPr>
          <a:lstStyle/>
          <a:p>
            <a:pPr marL="342900" lvl="0" indent="-342900">
              <a:spcBef>
                <a:spcPts val="635"/>
              </a:spcBef>
              <a:spcAft>
                <a:spcPts val="0"/>
              </a:spcAft>
              <a:buFont typeface="Wingdings" panose="05000000000000000000" pitchFamily="2" charset="2"/>
              <a:buChar char=""/>
            </a:pPr>
            <a:r>
              <a:rPr lang="en-US" sz="1800" dirty="0">
                <a:effectLst/>
                <a:latin typeface="Caladea"/>
                <a:ea typeface="Caladea"/>
                <a:cs typeface="Caladea"/>
              </a:rPr>
              <a:t>Here is our docker-</a:t>
            </a:r>
            <a:r>
              <a:rPr lang="en-US" sz="1800" dirty="0" err="1">
                <a:effectLst/>
                <a:latin typeface="Caladea"/>
                <a:ea typeface="Caladea"/>
                <a:cs typeface="Caladea"/>
              </a:rPr>
              <a:t>compose.yaml</a:t>
            </a:r>
            <a:r>
              <a:rPr lang="en-US" sz="1800" dirty="0">
                <a:effectLst/>
                <a:latin typeface="Caladea"/>
                <a:ea typeface="Caladea"/>
                <a:cs typeface="Caladea"/>
              </a:rPr>
              <a:t> file:</a:t>
            </a:r>
            <a:endParaRPr lang="en-IN" sz="1800" dirty="0">
              <a:effectLst/>
              <a:latin typeface="Caladea"/>
              <a:ea typeface="Caladea"/>
              <a:cs typeface="Caladea"/>
            </a:endParaRPr>
          </a:p>
        </p:txBody>
      </p:sp>
      <p:pic>
        <p:nvPicPr>
          <p:cNvPr id="7" name="Picture 6">
            <a:extLst>
              <a:ext uri="{FF2B5EF4-FFF2-40B4-BE49-F238E27FC236}">
                <a16:creationId xmlns:a16="http://schemas.microsoft.com/office/drawing/2014/main" id="{BDCC66D1-1380-DD24-D071-FE91A564090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76846" y="2821859"/>
            <a:ext cx="7907927" cy="4036142"/>
          </a:xfrm>
          <a:prstGeom prst="rect">
            <a:avLst/>
          </a:prstGeom>
          <a:noFill/>
          <a:ln>
            <a:noFill/>
          </a:ln>
        </p:spPr>
      </p:pic>
    </p:spTree>
    <p:extLst>
      <p:ext uri="{BB962C8B-B14F-4D97-AF65-F5344CB8AC3E}">
        <p14:creationId xmlns:p14="http://schemas.microsoft.com/office/powerpoint/2010/main" val="1769014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67FAC-E5A1-1204-9EAC-58144D7E19BF}"/>
              </a:ext>
            </a:extLst>
          </p:cNvPr>
          <p:cNvSpPr>
            <a:spLocks noGrp="1"/>
          </p:cNvSpPr>
          <p:nvPr>
            <p:ph type="title"/>
          </p:nvPr>
        </p:nvSpPr>
        <p:spPr>
          <a:xfrm>
            <a:off x="1659501" y="253765"/>
            <a:ext cx="7253748" cy="743397"/>
          </a:xfrm>
        </p:spPr>
        <p:txBody>
          <a:bodyPr>
            <a:normAutofit/>
          </a:bodyPr>
          <a:lstStyle/>
          <a:p>
            <a:pPr marL="285750" indent="-285750">
              <a:buFont typeface="Wingdings" panose="05000000000000000000" pitchFamily="2" charset="2"/>
              <a:buChar char="Ø"/>
            </a:pPr>
            <a:r>
              <a:rPr lang="en-US" sz="1800" dirty="0">
                <a:effectLst/>
                <a:latin typeface="Caladea"/>
                <a:ea typeface="Caladea"/>
                <a:cs typeface="Caladea"/>
              </a:rPr>
              <a:t>Initially I had a go at running this locally on with Docker Compose</a:t>
            </a:r>
            <a:br>
              <a:rPr lang="en-US" sz="1800" dirty="0">
                <a:effectLst/>
                <a:latin typeface="Caladea"/>
                <a:ea typeface="Caladea"/>
                <a:cs typeface="Caladea"/>
              </a:rPr>
            </a:br>
            <a:r>
              <a:rPr lang="en-US" sz="1800" dirty="0">
                <a:effectLst/>
                <a:latin typeface="Caladea"/>
                <a:ea typeface="Caladea"/>
                <a:cs typeface="Caladea"/>
              </a:rPr>
              <a:t>	</a:t>
            </a:r>
            <a:r>
              <a:rPr lang="en-US" sz="1800" dirty="0">
                <a:effectLst/>
                <a:latin typeface="Caladea"/>
                <a:ea typeface="Caladea"/>
                <a:cs typeface="Caladea"/>
                <a:sym typeface="Wingdings" panose="05000000000000000000" pitchFamily="2" charset="2"/>
              </a:rPr>
              <a:t></a:t>
            </a:r>
            <a:r>
              <a:rPr lang="en-US" sz="1800" dirty="0" err="1">
                <a:effectLst/>
                <a:latin typeface="Caladea"/>
                <a:ea typeface="Caladea"/>
                <a:cs typeface="Caladea"/>
              </a:rPr>
              <a:t>Sudo</a:t>
            </a:r>
            <a:r>
              <a:rPr lang="en-US" sz="1800" dirty="0">
                <a:effectLst/>
                <a:latin typeface="Caladea"/>
                <a:ea typeface="Caladea"/>
                <a:cs typeface="Caladea"/>
              </a:rPr>
              <a:t> docker-compose up –d</a:t>
            </a:r>
            <a:endParaRPr lang="en-IN" sz="1200" dirty="0"/>
          </a:p>
        </p:txBody>
      </p:sp>
      <p:pic>
        <p:nvPicPr>
          <p:cNvPr id="4" name="image53.jpeg">
            <a:extLst>
              <a:ext uri="{FF2B5EF4-FFF2-40B4-BE49-F238E27FC236}">
                <a16:creationId xmlns:a16="http://schemas.microsoft.com/office/drawing/2014/main" id="{C1DA1DC4-05D8-C074-A24E-0736614DCBC3}"/>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tretch/>
        </p:blipFill>
        <p:spPr bwMode="auto">
          <a:xfrm>
            <a:off x="1659501" y="1984718"/>
            <a:ext cx="9981344" cy="4619517"/>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105DF675-BDB0-5AA1-1DB6-65C1EDC886AF}"/>
              </a:ext>
            </a:extLst>
          </p:cNvPr>
          <p:cNvSpPr txBox="1"/>
          <p:nvPr/>
        </p:nvSpPr>
        <p:spPr>
          <a:xfrm>
            <a:off x="1659501" y="1190560"/>
            <a:ext cx="8896350" cy="369332"/>
          </a:xfrm>
          <a:prstGeom prst="rect">
            <a:avLst/>
          </a:prstGeom>
          <a:noFill/>
        </p:spPr>
        <p:txBody>
          <a:bodyPr wrap="square">
            <a:spAutoFit/>
          </a:bodyPr>
          <a:lstStyle/>
          <a:p>
            <a:pPr marL="285750" indent="-285750">
              <a:buFont typeface="Wingdings" panose="05000000000000000000" pitchFamily="2" charset="2"/>
              <a:buChar char="Ø"/>
            </a:pPr>
            <a:r>
              <a:rPr lang="en-US" sz="1800" dirty="0">
                <a:effectLst/>
                <a:latin typeface="Caladea"/>
                <a:ea typeface="Caladea"/>
                <a:cs typeface="Caladea"/>
              </a:rPr>
              <a:t>By using docker-</a:t>
            </a:r>
            <a:r>
              <a:rPr lang="en-US" sz="1800" dirty="0" err="1">
                <a:effectLst/>
                <a:latin typeface="Caladea"/>
                <a:ea typeface="Caladea"/>
                <a:cs typeface="Caladea"/>
              </a:rPr>
              <a:t>compose.yaml</a:t>
            </a:r>
            <a:r>
              <a:rPr lang="en-US" sz="1800" dirty="0">
                <a:effectLst/>
                <a:latin typeface="Caladea"/>
                <a:ea typeface="Caladea"/>
                <a:cs typeface="Caladea"/>
              </a:rPr>
              <a:t> file it was pulling images are </a:t>
            </a:r>
            <a:r>
              <a:rPr lang="en-US" sz="1800" b="1" dirty="0">
                <a:effectLst/>
                <a:latin typeface="Caladea"/>
                <a:ea typeface="Caladea"/>
                <a:cs typeface="Caladea"/>
              </a:rPr>
              <a:t>MySQL </a:t>
            </a:r>
            <a:r>
              <a:rPr lang="en-US" sz="1800" dirty="0">
                <a:effectLst/>
                <a:latin typeface="Caladea"/>
                <a:ea typeface="Caladea"/>
                <a:cs typeface="Caladea"/>
              </a:rPr>
              <a:t>and </a:t>
            </a:r>
            <a:r>
              <a:rPr lang="en-US" sz="1800" b="1" dirty="0">
                <a:effectLst/>
                <a:latin typeface="Caladea"/>
                <a:ea typeface="Caladea"/>
                <a:cs typeface="Caladea"/>
              </a:rPr>
              <a:t>WordPress</a:t>
            </a:r>
            <a:endParaRPr lang="en-IN" dirty="0"/>
          </a:p>
        </p:txBody>
      </p:sp>
    </p:spTree>
    <p:extLst>
      <p:ext uri="{BB962C8B-B14F-4D97-AF65-F5344CB8AC3E}">
        <p14:creationId xmlns:p14="http://schemas.microsoft.com/office/powerpoint/2010/main" val="1144818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6A60A-1893-EA1C-66F3-B5EF2E2CD147}"/>
              </a:ext>
            </a:extLst>
          </p:cNvPr>
          <p:cNvSpPr>
            <a:spLocks noGrp="1"/>
          </p:cNvSpPr>
          <p:nvPr>
            <p:ph type="title"/>
          </p:nvPr>
        </p:nvSpPr>
        <p:spPr>
          <a:xfrm>
            <a:off x="1693605" y="33831"/>
            <a:ext cx="8089491" cy="911225"/>
          </a:xfrm>
        </p:spPr>
        <p:txBody>
          <a:bodyPr>
            <a:normAutofit/>
          </a:bodyPr>
          <a:lstStyle/>
          <a:p>
            <a:pPr marL="285750" indent="-285750">
              <a:buFont typeface="Wingdings" panose="05000000000000000000" pitchFamily="2" charset="2"/>
              <a:buChar char="Ø"/>
            </a:pPr>
            <a:r>
              <a:rPr lang="en-US" sz="1800" dirty="0">
                <a:effectLst/>
                <a:latin typeface="Caladea"/>
                <a:ea typeface="Caladea"/>
                <a:cs typeface="Caladea"/>
              </a:rPr>
              <a:t>Then I can get the list of running containers by using below command</a:t>
            </a:r>
            <a:br>
              <a:rPr lang="en-IN" sz="1800" dirty="0">
                <a:effectLst/>
                <a:latin typeface="Caladea"/>
                <a:ea typeface="Caladea"/>
                <a:cs typeface="Caladea"/>
              </a:rPr>
            </a:br>
            <a:r>
              <a:rPr lang="en-IN" sz="1800" dirty="0">
                <a:effectLst/>
                <a:latin typeface="Caladea"/>
                <a:ea typeface="Caladea"/>
                <a:cs typeface="Caladea"/>
              </a:rPr>
              <a:t>	</a:t>
            </a:r>
            <a:r>
              <a:rPr lang="en-IN" sz="1800" dirty="0">
                <a:effectLst/>
                <a:latin typeface="Caladea"/>
                <a:ea typeface="Caladea"/>
                <a:cs typeface="Caladea"/>
                <a:sym typeface="Wingdings" panose="05000000000000000000" pitchFamily="2" charset="2"/>
              </a:rPr>
              <a:t> </a:t>
            </a:r>
            <a:r>
              <a:rPr lang="en-IN" sz="1800" dirty="0" err="1">
                <a:effectLst/>
                <a:latin typeface="Caladea"/>
                <a:ea typeface="Caladea"/>
                <a:cs typeface="Caladea"/>
                <a:sym typeface="Wingdings" panose="05000000000000000000" pitchFamily="2" charset="2"/>
              </a:rPr>
              <a:t>sudo</a:t>
            </a:r>
            <a:r>
              <a:rPr lang="en-IN" sz="1800" dirty="0">
                <a:effectLst/>
                <a:latin typeface="Caladea"/>
                <a:ea typeface="Caladea"/>
                <a:cs typeface="Caladea"/>
                <a:sym typeface="Wingdings" panose="05000000000000000000" pitchFamily="2" charset="2"/>
              </a:rPr>
              <a:t> docker </a:t>
            </a:r>
            <a:r>
              <a:rPr lang="en-IN" sz="1800" dirty="0" err="1">
                <a:effectLst/>
                <a:latin typeface="Caladea"/>
                <a:ea typeface="Caladea"/>
                <a:cs typeface="Caladea"/>
                <a:sym typeface="Wingdings" panose="05000000000000000000" pitchFamily="2" charset="2"/>
              </a:rPr>
              <a:t>ps</a:t>
            </a:r>
            <a:endParaRPr lang="en-IN" sz="1200" dirty="0"/>
          </a:p>
        </p:txBody>
      </p:sp>
      <p:pic>
        <p:nvPicPr>
          <p:cNvPr id="4" name="image56.jpeg">
            <a:extLst>
              <a:ext uri="{FF2B5EF4-FFF2-40B4-BE49-F238E27FC236}">
                <a16:creationId xmlns:a16="http://schemas.microsoft.com/office/drawing/2014/main" id="{EA705A49-A8AA-47AA-BA89-B4C423724088}"/>
              </a:ext>
            </a:extLst>
          </p:cNvPr>
          <p:cNvPicPr>
            <a:picLocks noGrp="1" noChangeAspect="1"/>
          </p:cNvPicPr>
          <p:nvPr>
            <p:ph idx="1"/>
          </p:nvPr>
        </p:nvPicPr>
        <p:blipFill>
          <a:blip r:embed="rId2" cstate="print"/>
          <a:stretch>
            <a:fillRect/>
          </a:stretch>
        </p:blipFill>
        <p:spPr>
          <a:xfrm>
            <a:off x="1693605" y="938423"/>
            <a:ext cx="10134602" cy="1054639"/>
          </a:xfrm>
          <a:prstGeom prst="rect">
            <a:avLst/>
          </a:prstGeom>
        </p:spPr>
      </p:pic>
      <p:pic>
        <p:nvPicPr>
          <p:cNvPr id="9" name="Picture 8">
            <a:extLst>
              <a:ext uri="{FF2B5EF4-FFF2-40B4-BE49-F238E27FC236}">
                <a16:creationId xmlns:a16="http://schemas.microsoft.com/office/drawing/2014/main" id="{4AF83189-ED83-5E9C-C8B6-17F0A575340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3605" y="2656147"/>
            <a:ext cx="9692150" cy="4083866"/>
          </a:xfrm>
          <a:prstGeom prst="rect">
            <a:avLst/>
          </a:prstGeom>
          <a:noFill/>
          <a:ln>
            <a:noFill/>
          </a:ln>
        </p:spPr>
      </p:pic>
      <p:sp>
        <p:nvSpPr>
          <p:cNvPr id="11" name="TextBox 10">
            <a:extLst>
              <a:ext uri="{FF2B5EF4-FFF2-40B4-BE49-F238E27FC236}">
                <a16:creationId xmlns:a16="http://schemas.microsoft.com/office/drawing/2014/main" id="{EF18CACB-A8F7-106A-047F-5420DCDC4616}"/>
              </a:ext>
            </a:extLst>
          </p:cNvPr>
          <p:cNvSpPr txBox="1"/>
          <p:nvPr/>
        </p:nvSpPr>
        <p:spPr>
          <a:xfrm>
            <a:off x="1693605" y="2198932"/>
            <a:ext cx="9229725" cy="369332"/>
          </a:xfrm>
          <a:prstGeom prst="rect">
            <a:avLst/>
          </a:prstGeom>
          <a:noFill/>
        </p:spPr>
        <p:txBody>
          <a:bodyPr wrap="square">
            <a:spAutoFit/>
          </a:bodyPr>
          <a:lstStyle/>
          <a:p>
            <a:pPr marL="342900" lvl="0" indent="-342900">
              <a:spcBef>
                <a:spcPts val="675"/>
              </a:spcBef>
              <a:spcAft>
                <a:spcPts val="0"/>
              </a:spcAft>
              <a:buFont typeface="Wingdings" panose="05000000000000000000" pitchFamily="2" charset="2"/>
              <a:buChar char=""/>
            </a:pPr>
            <a:r>
              <a:rPr lang="en-US" sz="1800" dirty="0">
                <a:effectLst/>
                <a:latin typeface="Caladea"/>
                <a:ea typeface="Caladea"/>
                <a:cs typeface="Caladea"/>
              </a:rPr>
              <a:t>And then lastly, I had a look to see that this was running correctly</a:t>
            </a:r>
            <a:endParaRPr lang="en-IN" sz="1800" dirty="0">
              <a:effectLst/>
              <a:latin typeface="Caladea"/>
              <a:ea typeface="Caladea"/>
              <a:cs typeface="Caladea"/>
            </a:endParaRPr>
          </a:p>
        </p:txBody>
      </p:sp>
    </p:spTree>
    <p:extLst>
      <p:ext uri="{BB962C8B-B14F-4D97-AF65-F5344CB8AC3E}">
        <p14:creationId xmlns:p14="http://schemas.microsoft.com/office/powerpoint/2010/main" val="1519233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0404C-FE78-B322-848B-1EF1E76718AD}"/>
              </a:ext>
            </a:extLst>
          </p:cNvPr>
          <p:cNvSpPr>
            <a:spLocks noGrp="1"/>
          </p:cNvSpPr>
          <p:nvPr>
            <p:ph type="title"/>
          </p:nvPr>
        </p:nvSpPr>
        <p:spPr>
          <a:xfrm>
            <a:off x="1973493" y="644013"/>
            <a:ext cx="2706662" cy="467271"/>
          </a:xfrm>
        </p:spPr>
        <p:txBody>
          <a:bodyPr>
            <a:normAutofit/>
          </a:bodyPr>
          <a:lstStyle/>
          <a:p>
            <a:r>
              <a:rPr lang="en-US" sz="2000" b="1" kern="0" dirty="0">
                <a:latin typeface="Caladea"/>
              </a:rPr>
              <a:t>INTRODUCTION</a:t>
            </a:r>
            <a:endParaRPr lang="en-IN" sz="2000" b="1" kern="0" dirty="0">
              <a:latin typeface="Caladea"/>
            </a:endParaRPr>
          </a:p>
        </p:txBody>
      </p:sp>
      <p:sp>
        <p:nvSpPr>
          <p:cNvPr id="3" name="Content Placeholder 2">
            <a:extLst>
              <a:ext uri="{FF2B5EF4-FFF2-40B4-BE49-F238E27FC236}">
                <a16:creationId xmlns:a16="http://schemas.microsoft.com/office/drawing/2014/main" id="{C969FF6E-994D-018B-65AF-2E0CA565835F}"/>
              </a:ext>
            </a:extLst>
          </p:cNvPr>
          <p:cNvSpPr>
            <a:spLocks noGrp="1"/>
          </p:cNvSpPr>
          <p:nvPr>
            <p:ph idx="1"/>
          </p:nvPr>
        </p:nvSpPr>
        <p:spPr>
          <a:xfrm>
            <a:off x="1973493" y="1677841"/>
            <a:ext cx="9648236" cy="4624636"/>
          </a:xfrm>
        </p:spPr>
        <p:txBody>
          <a:bodyPr>
            <a:normAutofit/>
          </a:bodyPr>
          <a:lstStyle/>
          <a:p>
            <a:pPr marL="70485" marR="73660" algn="just">
              <a:lnSpc>
                <a:spcPct val="101000"/>
              </a:lnSpc>
              <a:spcBef>
                <a:spcPts val="785"/>
              </a:spcBef>
              <a:spcAft>
                <a:spcPts val="0"/>
              </a:spcAft>
            </a:pPr>
            <a:r>
              <a:rPr lang="en-US" dirty="0">
                <a:latin typeface="Caladea"/>
              </a:rPr>
              <a:t>We'll deploy WordPress via docker-composer onto AWS EC2 instance (t2.micro) and       access it with domain name (</a:t>
            </a:r>
            <a:r>
              <a:rPr lang="en-US" dirty="0" err="1">
                <a:latin typeface="Caladea"/>
              </a:rPr>
              <a:t>deployguru.tech</a:t>
            </a:r>
            <a:r>
              <a:rPr lang="en-US" dirty="0">
                <a:latin typeface="Caladea"/>
              </a:rPr>
              <a:t>) defined in Route53.</a:t>
            </a:r>
            <a:endParaRPr lang="en-IN" dirty="0">
              <a:latin typeface="Caladea"/>
            </a:endParaRPr>
          </a:p>
          <a:p>
            <a:pPr marL="70485" marR="80645" algn="just">
              <a:lnSpc>
                <a:spcPct val="102000"/>
              </a:lnSpc>
              <a:spcBef>
                <a:spcPts val="765"/>
              </a:spcBef>
              <a:spcAft>
                <a:spcPts val="0"/>
              </a:spcAft>
            </a:pPr>
            <a:r>
              <a:rPr lang="en-US" dirty="0">
                <a:latin typeface="Caladea"/>
              </a:rPr>
              <a:t>WordPress is the easiest way to manage and create content. Its flexibility is loved by authors: with a couple of plugins, you can do everything from hosting a cute kitten’s photo gallery to hosting an e-commerce site.</a:t>
            </a:r>
            <a:endParaRPr lang="en-IN" dirty="0">
              <a:latin typeface="Caladea"/>
            </a:endParaRPr>
          </a:p>
          <a:p>
            <a:pPr marL="70485" marR="78740" algn="just">
              <a:lnSpc>
                <a:spcPct val="101000"/>
              </a:lnSpc>
              <a:spcBef>
                <a:spcPts val="740"/>
              </a:spcBef>
              <a:spcAft>
                <a:spcPts val="0"/>
              </a:spcAft>
            </a:pPr>
            <a:r>
              <a:rPr lang="en-US" dirty="0">
                <a:latin typeface="Caladea"/>
              </a:rPr>
              <a:t>Let’s face it: seen from the IT guy point of view, WordPress is a  technical nightmare.  When someone has  to deal with it the horror begins: scalability is challenging, installation isn’t scripted and a LAMP stack is not always easy to maintain.</a:t>
            </a:r>
            <a:endParaRPr lang="en-IN" dirty="0">
              <a:latin typeface="Caladea"/>
            </a:endParaRPr>
          </a:p>
          <a:p>
            <a:pPr marL="70485" marR="80010" algn="just">
              <a:lnSpc>
                <a:spcPct val="101000"/>
              </a:lnSpc>
              <a:spcBef>
                <a:spcPts val="770"/>
              </a:spcBef>
              <a:spcAft>
                <a:spcPts val="0"/>
              </a:spcAft>
            </a:pPr>
            <a:r>
              <a:rPr lang="en-US" dirty="0">
                <a:latin typeface="Caladea"/>
              </a:rPr>
              <a:t>In this article we’ll give you some technical hints and examples to ease your relationship with WordPress  in a cloud environment based on AWS.</a:t>
            </a:r>
            <a:endParaRPr lang="en-IN" dirty="0">
              <a:latin typeface="Caladea"/>
            </a:endParaRPr>
          </a:p>
          <a:p>
            <a:pPr marL="70485">
              <a:spcBef>
                <a:spcPts val="770"/>
              </a:spcBef>
              <a:spcAft>
                <a:spcPts val="0"/>
              </a:spcAft>
            </a:pPr>
            <a:r>
              <a:rPr lang="en-US" dirty="0">
                <a:latin typeface="Caladea"/>
              </a:rPr>
              <a:t>We'll try to use as many AWS managed services as we can to be able to offload boring and dangerous tasks.</a:t>
            </a:r>
            <a:endParaRPr lang="en-IN" dirty="0">
              <a:latin typeface="Caladea"/>
            </a:endParaRPr>
          </a:p>
          <a:p>
            <a:endParaRPr lang="en-IN" dirty="0"/>
          </a:p>
        </p:txBody>
      </p:sp>
    </p:spTree>
    <p:extLst>
      <p:ext uri="{BB962C8B-B14F-4D97-AF65-F5344CB8AC3E}">
        <p14:creationId xmlns:p14="http://schemas.microsoft.com/office/powerpoint/2010/main" val="4197337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E3385-6C3A-0661-2E06-AF6631A720C9}"/>
              </a:ext>
            </a:extLst>
          </p:cNvPr>
          <p:cNvSpPr>
            <a:spLocks noGrp="1"/>
          </p:cNvSpPr>
          <p:nvPr>
            <p:ph type="title"/>
          </p:nvPr>
        </p:nvSpPr>
        <p:spPr>
          <a:xfrm>
            <a:off x="1855507" y="299645"/>
            <a:ext cx="5990636" cy="752406"/>
          </a:xfrm>
        </p:spPr>
        <p:txBody>
          <a:bodyPr>
            <a:normAutofit/>
          </a:bodyPr>
          <a:lstStyle/>
          <a:p>
            <a:r>
              <a:rPr lang="en-US" sz="1800" dirty="0">
                <a:effectLst/>
                <a:latin typeface="Caladea"/>
                <a:ea typeface="Caladea"/>
                <a:cs typeface="Caladea"/>
              </a:rPr>
              <a:t>This is the WordPress welcome page.</a:t>
            </a:r>
            <a:endParaRPr lang="en-IN" dirty="0"/>
          </a:p>
        </p:txBody>
      </p:sp>
      <p:pic>
        <p:nvPicPr>
          <p:cNvPr id="4" name="Content Placeholder 3">
            <a:extLst>
              <a:ext uri="{FF2B5EF4-FFF2-40B4-BE49-F238E27FC236}">
                <a16:creationId xmlns:a16="http://schemas.microsoft.com/office/drawing/2014/main" id="{3A57915D-6285-A3EF-120A-8DF9C001553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1855506" y="1141615"/>
            <a:ext cx="9632859" cy="5416739"/>
          </a:xfrm>
          <a:prstGeom prst="rect">
            <a:avLst/>
          </a:prstGeom>
          <a:noFill/>
          <a:ln>
            <a:noFill/>
          </a:ln>
        </p:spPr>
      </p:pic>
    </p:spTree>
    <p:extLst>
      <p:ext uri="{BB962C8B-B14F-4D97-AF65-F5344CB8AC3E}">
        <p14:creationId xmlns:p14="http://schemas.microsoft.com/office/powerpoint/2010/main" val="511424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208E39-7B52-34B1-3BCD-F3DB04B81A9B}"/>
              </a:ext>
            </a:extLst>
          </p:cNvPr>
          <p:cNvSpPr>
            <a:spLocks noGrp="1"/>
          </p:cNvSpPr>
          <p:nvPr>
            <p:ph idx="1"/>
          </p:nvPr>
        </p:nvSpPr>
        <p:spPr>
          <a:xfrm>
            <a:off x="838200" y="381000"/>
            <a:ext cx="10515600" cy="6117771"/>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lnSpcReduction="10000"/>
          </a:bodyPr>
          <a:lstStyle/>
          <a:p>
            <a:pPr marL="0" indent="0" algn="ctr">
              <a:buNone/>
            </a:pPr>
            <a:r>
              <a:rPr lang="en-IN" sz="19900" b="1" dirty="0">
                <a:ln w="9525">
                  <a:solidFill>
                    <a:schemeClr val="bg1"/>
                  </a:solidFill>
                  <a:prstDash val="solid"/>
                </a:ln>
                <a:effectLst>
                  <a:outerShdw blurRad="12700" dist="38100" dir="2700000" algn="tl" rotWithShape="0">
                    <a:schemeClr val="bg1">
                      <a:lumMod val="50000"/>
                    </a:schemeClr>
                  </a:outerShdw>
                </a:effectLst>
              </a:rPr>
              <a:t>THANK YOU</a:t>
            </a:r>
          </a:p>
        </p:txBody>
      </p:sp>
    </p:spTree>
    <p:extLst>
      <p:ext uri="{BB962C8B-B14F-4D97-AF65-F5344CB8AC3E}">
        <p14:creationId xmlns:p14="http://schemas.microsoft.com/office/powerpoint/2010/main" val="1174881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1876-463D-280B-AFCF-A29185983A2A}"/>
              </a:ext>
            </a:extLst>
          </p:cNvPr>
          <p:cNvSpPr>
            <a:spLocks noGrp="1"/>
          </p:cNvSpPr>
          <p:nvPr>
            <p:ph type="title"/>
          </p:nvPr>
        </p:nvSpPr>
        <p:spPr>
          <a:xfrm>
            <a:off x="1870587" y="454558"/>
            <a:ext cx="4225413" cy="568939"/>
          </a:xfrm>
        </p:spPr>
        <p:txBody>
          <a:bodyPr>
            <a:noAutofit/>
          </a:bodyPr>
          <a:lstStyle/>
          <a:p>
            <a:br>
              <a:rPr lang="en-IN" sz="1100" b="1" kern="0" dirty="0">
                <a:effectLst/>
                <a:latin typeface="Caladea"/>
                <a:ea typeface="Caladea"/>
                <a:cs typeface="Caladea"/>
              </a:rPr>
            </a:br>
            <a:r>
              <a:rPr lang="en-US" sz="2000" b="1" kern="0" dirty="0">
                <a:effectLst/>
                <a:latin typeface="Caladea"/>
                <a:ea typeface="Caladea"/>
                <a:cs typeface="Caladea"/>
              </a:rPr>
              <a:t>PRE-REQUISITES</a:t>
            </a:r>
            <a:endParaRPr lang="en-IN" sz="2800" dirty="0"/>
          </a:p>
        </p:txBody>
      </p:sp>
      <p:sp>
        <p:nvSpPr>
          <p:cNvPr id="3" name="Content Placeholder 2">
            <a:extLst>
              <a:ext uri="{FF2B5EF4-FFF2-40B4-BE49-F238E27FC236}">
                <a16:creationId xmlns:a16="http://schemas.microsoft.com/office/drawing/2014/main" id="{FC310DE6-F160-94D0-06FD-2772213E9D9B}"/>
              </a:ext>
            </a:extLst>
          </p:cNvPr>
          <p:cNvSpPr>
            <a:spLocks noGrp="1"/>
          </p:cNvSpPr>
          <p:nvPr>
            <p:ph idx="1"/>
          </p:nvPr>
        </p:nvSpPr>
        <p:spPr>
          <a:xfrm>
            <a:off x="1870587" y="1214242"/>
            <a:ext cx="4972665" cy="1352144"/>
          </a:xfrm>
        </p:spPr>
        <p:txBody>
          <a:bodyPr/>
          <a:lstStyle/>
          <a:p>
            <a:pPr>
              <a:buFont typeface="Wingdings" panose="05000000000000000000" pitchFamily="2" charset="2"/>
              <a:buChar char="q"/>
            </a:pPr>
            <a:r>
              <a:rPr lang="en-US" sz="1800" dirty="0">
                <a:effectLst/>
                <a:latin typeface="Caladea"/>
                <a:ea typeface="Caladea"/>
                <a:cs typeface="Caladea"/>
              </a:rPr>
              <a:t>Amazon Web Services Account </a:t>
            </a:r>
          </a:p>
          <a:p>
            <a:pPr>
              <a:buFont typeface="Wingdings" panose="05000000000000000000" pitchFamily="2" charset="2"/>
              <a:buChar char="q"/>
            </a:pPr>
            <a:r>
              <a:rPr lang="en-US" sz="1800" dirty="0">
                <a:effectLst/>
                <a:latin typeface="Caladea"/>
                <a:ea typeface="Caladea"/>
                <a:cs typeface="Caladea"/>
              </a:rPr>
              <a:t>GitBash Tool</a:t>
            </a:r>
            <a:endParaRPr lang="en-US" sz="1800" dirty="0">
              <a:latin typeface="Caladea"/>
              <a:ea typeface="Caladea"/>
              <a:cs typeface="Caladea"/>
            </a:endParaRPr>
          </a:p>
          <a:p>
            <a:pPr>
              <a:buFont typeface="Wingdings" panose="05000000000000000000" pitchFamily="2" charset="2"/>
              <a:buChar char="q"/>
            </a:pPr>
            <a:r>
              <a:rPr lang="en-US" sz="1800" dirty="0">
                <a:effectLst/>
                <a:latin typeface="Caladea"/>
                <a:ea typeface="Caladea"/>
                <a:cs typeface="Caladea"/>
              </a:rPr>
              <a:t>GitHub Account</a:t>
            </a:r>
            <a:endParaRPr lang="en-IN" sz="1800" dirty="0">
              <a:effectLst/>
              <a:latin typeface="Caladea"/>
              <a:ea typeface="Caladea"/>
              <a:cs typeface="Caladea"/>
            </a:endParaRPr>
          </a:p>
        </p:txBody>
      </p:sp>
      <p:sp>
        <p:nvSpPr>
          <p:cNvPr id="22" name="TextBox 21">
            <a:extLst>
              <a:ext uri="{FF2B5EF4-FFF2-40B4-BE49-F238E27FC236}">
                <a16:creationId xmlns:a16="http://schemas.microsoft.com/office/drawing/2014/main" id="{D31B816E-5525-044B-F2BB-960A97B6A467}"/>
              </a:ext>
            </a:extLst>
          </p:cNvPr>
          <p:cNvSpPr txBox="1"/>
          <p:nvPr/>
        </p:nvSpPr>
        <p:spPr>
          <a:xfrm>
            <a:off x="1870587" y="3194396"/>
            <a:ext cx="6958781" cy="400110"/>
          </a:xfrm>
          <a:prstGeom prst="rect">
            <a:avLst/>
          </a:prstGeom>
          <a:noFill/>
        </p:spPr>
        <p:txBody>
          <a:bodyPr wrap="square" rtlCol="0">
            <a:spAutoFit/>
          </a:bodyPr>
          <a:lstStyle/>
          <a:p>
            <a:r>
              <a:rPr lang="en-US" sz="2000" b="1" kern="0" dirty="0">
                <a:effectLst/>
                <a:latin typeface="Caladea"/>
                <a:ea typeface="Caladea"/>
                <a:cs typeface="Caladea"/>
              </a:rPr>
              <a:t>Steps to creating the infrastructure in this pipeline/module</a:t>
            </a:r>
            <a:endParaRPr lang="en-IN" sz="2000" b="1" kern="0" dirty="0">
              <a:effectLst/>
              <a:latin typeface="Caladea"/>
              <a:ea typeface="Caladea"/>
              <a:cs typeface="Caladea"/>
            </a:endParaRPr>
          </a:p>
        </p:txBody>
      </p:sp>
      <p:sp>
        <p:nvSpPr>
          <p:cNvPr id="23" name="TextBox 22">
            <a:extLst>
              <a:ext uri="{FF2B5EF4-FFF2-40B4-BE49-F238E27FC236}">
                <a16:creationId xmlns:a16="http://schemas.microsoft.com/office/drawing/2014/main" id="{08884C5E-7D90-1DCE-AEBD-431C359B13AB}"/>
              </a:ext>
            </a:extLst>
          </p:cNvPr>
          <p:cNvSpPr txBox="1"/>
          <p:nvPr/>
        </p:nvSpPr>
        <p:spPr>
          <a:xfrm>
            <a:off x="1870587" y="3871504"/>
            <a:ext cx="7332407" cy="2308324"/>
          </a:xfrm>
          <a:prstGeom prst="rect">
            <a:avLst/>
          </a:prstGeom>
          <a:noFill/>
        </p:spPr>
        <p:txBody>
          <a:bodyPr wrap="square" rtlCol="0">
            <a:spAutoFit/>
          </a:bodyPr>
          <a:lstStyle/>
          <a:p>
            <a:pPr marL="285750" indent="-285750">
              <a:buFont typeface="Wingdings" panose="05000000000000000000" pitchFamily="2" charset="2"/>
              <a:buChar char="ü"/>
            </a:pPr>
            <a:r>
              <a:rPr lang="en-US" sz="1800" dirty="0">
                <a:effectLst/>
                <a:latin typeface="Caladea"/>
                <a:ea typeface="Caladea"/>
                <a:cs typeface="Caladea"/>
              </a:rPr>
              <a:t>Creating and launching an EC2 Instance with AMI – Amazon Linux 2 </a:t>
            </a:r>
          </a:p>
          <a:p>
            <a:pPr marL="285750" indent="-285750">
              <a:buFont typeface="Wingdings" panose="05000000000000000000" pitchFamily="2" charset="2"/>
              <a:buChar char="ü"/>
            </a:pPr>
            <a:r>
              <a:rPr lang="en-US" sz="1800" dirty="0">
                <a:effectLst/>
                <a:latin typeface="Caladea"/>
                <a:ea typeface="Caladea"/>
                <a:cs typeface="Caladea"/>
              </a:rPr>
              <a:t>Installing GIT, Docker and related repos</a:t>
            </a:r>
            <a:endParaRPr lang="en-US" dirty="0">
              <a:latin typeface="Caladea"/>
              <a:ea typeface="Caladea"/>
              <a:cs typeface="Caladea"/>
            </a:endParaRPr>
          </a:p>
          <a:p>
            <a:pPr marL="285750" indent="-285750">
              <a:buFont typeface="Wingdings" panose="05000000000000000000" pitchFamily="2" charset="2"/>
              <a:buChar char="ü"/>
            </a:pPr>
            <a:r>
              <a:rPr lang="en-US" sz="1800" dirty="0">
                <a:effectLst/>
                <a:latin typeface="Caladea"/>
                <a:ea typeface="Caladea"/>
                <a:cs typeface="Caladea"/>
              </a:rPr>
              <a:t>Creating Docker images with  help  of  YAML  scripting </a:t>
            </a:r>
          </a:p>
          <a:p>
            <a:pPr marL="285750" indent="-285750">
              <a:buFont typeface="Wingdings" panose="05000000000000000000" pitchFamily="2" charset="2"/>
              <a:buChar char="ü"/>
            </a:pPr>
            <a:r>
              <a:rPr lang="en-US" sz="1800" dirty="0">
                <a:effectLst/>
                <a:latin typeface="Caladea"/>
                <a:ea typeface="Caladea"/>
                <a:cs typeface="Caladea"/>
              </a:rPr>
              <a:t>Creating</a:t>
            </a:r>
            <a:r>
              <a:rPr lang="en-US" sz="1800" spc="50" dirty="0">
                <a:effectLst/>
                <a:latin typeface="Caladea"/>
                <a:ea typeface="Caladea"/>
                <a:cs typeface="Caladea"/>
              </a:rPr>
              <a:t> </a:t>
            </a:r>
            <a:r>
              <a:rPr lang="en-US" sz="1800" dirty="0">
                <a:effectLst/>
                <a:latin typeface="Caladea"/>
                <a:ea typeface="Caladea"/>
                <a:cs typeface="Caladea"/>
              </a:rPr>
              <a:t>EIP</a:t>
            </a:r>
            <a:r>
              <a:rPr lang="en-US" sz="1800" spc="65" dirty="0">
                <a:effectLst/>
                <a:latin typeface="Caladea"/>
                <a:ea typeface="Caladea"/>
                <a:cs typeface="Caladea"/>
              </a:rPr>
              <a:t> </a:t>
            </a:r>
            <a:r>
              <a:rPr lang="en-US" sz="1800" dirty="0">
                <a:effectLst/>
                <a:latin typeface="Caladea"/>
                <a:ea typeface="Caladea"/>
                <a:cs typeface="Caladea"/>
              </a:rPr>
              <a:t>for</a:t>
            </a:r>
            <a:r>
              <a:rPr lang="en-US" sz="1800" spc="60" dirty="0">
                <a:effectLst/>
                <a:latin typeface="Caladea"/>
                <a:ea typeface="Caladea"/>
                <a:cs typeface="Caladea"/>
              </a:rPr>
              <a:t> </a:t>
            </a:r>
            <a:r>
              <a:rPr lang="en-US" sz="1800" dirty="0">
                <a:effectLst/>
                <a:latin typeface="Caladea"/>
                <a:ea typeface="Caladea"/>
                <a:cs typeface="Caladea"/>
              </a:rPr>
              <a:t>launching</a:t>
            </a:r>
            <a:r>
              <a:rPr lang="en-US" sz="1800" spc="70" dirty="0">
                <a:effectLst/>
                <a:latin typeface="Caladea"/>
                <a:ea typeface="Caladea"/>
                <a:cs typeface="Caladea"/>
              </a:rPr>
              <a:t> </a:t>
            </a:r>
            <a:r>
              <a:rPr lang="en-US" sz="1800" dirty="0">
                <a:effectLst/>
                <a:latin typeface="Caladea"/>
                <a:ea typeface="Caladea"/>
                <a:cs typeface="Caladea"/>
              </a:rPr>
              <a:t>the</a:t>
            </a:r>
            <a:r>
              <a:rPr lang="en-US" sz="1800" spc="80" dirty="0">
                <a:effectLst/>
                <a:latin typeface="Caladea"/>
                <a:ea typeface="Caladea"/>
                <a:cs typeface="Caladea"/>
              </a:rPr>
              <a:t> </a:t>
            </a:r>
            <a:r>
              <a:rPr lang="en-US" sz="1800" dirty="0">
                <a:effectLst/>
                <a:latin typeface="Caladea"/>
                <a:ea typeface="Caladea"/>
                <a:cs typeface="Caladea"/>
              </a:rPr>
              <a:t>output</a:t>
            </a:r>
            <a:r>
              <a:rPr lang="en-US" sz="1800" spc="80" dirty="0">
                <a:effectLst/>
                <a:latin typeface="Caladea"/>
                <a:ea typeface="Caladea"/>
                <a:cs typeface="Caladea"/>
              </a:rPr>
              <a:t> </a:t>
            </a:r>
            <a:r>
              <a:rPr lang="en-US" sz="1800" dirty="0">
                <a:effectLst/>
                <a:latin typeface="Caladea"/>
                <a:ea typeface="Caladea"/>
                <a:cs typeface="Caladea"/>
              </a:rPr>
              <a:t>of</a:t>
            </a:r>
            <a:r>
              <a:rPr lang="en-US" sz="1800" spc="55" dirty="0">
                <a:effectLst/>
                <a:latin typeface="Caladea"/>
                <a:ea typeface="Caladea"/>
                <a:cs typeface="Caladea"/>
              </a:rPr>
              <a:t> </a:t>
            </a:r>
            <a:r>
              <a:rPr lang="en-US" sz="1800" dirty="0">
                <a:effectLst/>
                <a:latin typeface="Caladea"/>
                <a:ea typeface="Caladea"/>
                <a:cs typeface="Caladea"/>
              </a:rPr>
              <a:t>the</a:t>
            </a:r>
            <a:r>
              <a:rPr lang="en-US" sz="1800" spc="80" dirty="0">
                <a:effectLst/>
                <a:latin typeface="Caladea"/>
                <a:ea typeface="Caladea"/>
                <a:cs typeface="Caladea"/>
              </a:rPr>
              <a:t> </a:t>
            </a:r>
            <a:r>
              <a:rPr lang="en-US" sz="1800" dirty="0">
                <a:effectLst/>
                <a:latin typeface="Caladea"/>
                <a:ea typeface="Caladea"/>
                <a:cs typeface="Caladea"/>
              </a:rPr>
              <a:t>project</a:t>
            </a:r>
            <a:r>
              <a:rPr lang="en-US" sz="1800" spc="80" dirty="0">
                <a:effectLst/>
                <a:latin typeface="Caladea"/>
                <a:ea typeface="Caladea"/>
                <a:cs typeface="Caladea"/>
              </a:rPr>
              <a:t> </a:t>
            </a:r>
            <a:r>
              <a:rPr lang="en-US" sz="1800" dirty="0">
                <a:effectLst/>
                <a:latin typeface="Caladea"/>
                <a:ea typeface="Caladea"/>
                <a:cs typeface="Caladea"/>
              </a:rPr>
              <a:t>statically.</a:t>
            </a:r>
          </a:p>
          <a:p>
            <a:pPr marL="285750" indent="-285750">
              <a:buFont typeface="Wingdings" panose="05000000000000000000" pitchFamily="2" charset="2"/>
              <a:buChar char="ü"/>
            </a:pPr>
            <a:endParaRPr lang="en-US" dirty="0">
              <a:latin typeface="Caladea"/>
            </a:endParaRPr>
          </a:p>
          <a:p>
            <a:pPr marL="285750" indent="-285750">
              <a:buFont typeface="Wingdings" panose="05000000000000000000" pitchFamily="2" charset="2"/>
              <a:buChar char="ü"/>
            </a:pPr>
            <a:endParaRPr lang="en-US" dirty="0">
              <a:latin typeface="Caladea"/>
            </a:endParaRPr>
          </a:p>
          <a:p>
            <a:pPr marL="285750" indent="-285750">
              <a:buFont typeface="Wingdings" panose="05000000000000000000" pitchFamily="2" charset="2"/>
              <a:buChar char="ü"/>
            </a:pPr>
            <a:endParaRPr lang="en-US" dirty="0">
              <a:latin typeface="Caladea"/>
            </a:endParaRPr>
          </a:p>
          <a:p>
            <a:endParaRPr lang="en-IN" dirty="0"/>
          </a:p>
        </p:txBody>
      </p:sp>
    </p:spTree>
    <p:extLst>
      <p:ext uri="{BB962C8B-B14F-4D97-AF65-F5344CB8AC3E}">
        <p14:creationId xmlns:p14="http://schemas.microsoft.com/office/powerpoint/2010/main" val="2395802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765C4-F28D-9761-30B1-99D263DB4C7C}"/>
              </a:ext>
            </a:extLst>
          </p:cNvPr>
          <p:cNvSpPr>
            <a:spLocks noGrp="1"/>
          </p:cNvSpPr>
          <p:nvPr>
            <p:ph type="title"/>
          </p:nvPr>
        </p:nvSpPr>
        <p:spPr>
          <a:xfrm>
            <a:off x="1717854" y="476626"/>
            <a:ext cx="2932804" cy="437774"/>
          </a:xfrm>
        </p:spPr>
        <p:txBody>
          <a:bodyPr>
            <a:normAutofit/>
          </a:bodyPr>
          <a:lstStyle/>
          <a:p>
            <a:r>
              <a:rPr lang="en-US" sz="2000" b="1" dirty="0">
                <a:effectLst/>
                <a:latin typeface="Caladea"/>
                <a:ea typeface="Caladea"/>
                <a:cs typeface="Caladea"/>
              </a:rPr>
              <a:t>What is AWS</a:t>
            </a:r>
            <a:endParaRPr lang="en-IN" sz="4000" b="1" dirty="0"/>
          </a:p>
        </p:txBody>
      </p:sp>
      <p:sp>
        <p:nvSpPr>
          <p:cNvPr id="3" name="Content Placeholder 2">
            <a:extLst>
              <a:ext uri="{FF2B5EF4-FFF2-40B4-BE49-F238E27FC236}">
                <a16:creationId xmlns:a16="http://schemas.microsoft.com/office/drawing/2014/main" id="{CC0A160E-40E0-0DAA-5EDE-A3AD9993B675}"/>
              </a:ext>
            </a:extLst>
          </p:cNvPr>
          <p:cNvSpPr>
            <a:spLocks noGrp="1"/>
          </p:cNvSpPr>
          <p:nvPr>
            <p:ph idx="1"/>
          </p:nvPr>
        </p:nvSpPr>
        <p:spPr>
          <a:xfrm>
            <a:off x="1717854" y="1189407"/>
            <a:ext cx="8797413" cy="2038453"/>
          </a:xfrm>
        </p:spPr>
        <p:txBody>
          <a:bodyPr>
            <a:normAutofit/>
          </a:bodyPr>
          <a:lstStyle/>
          <a:p>
            <a:r>
              <a:rPr lang="en-US" sz="1800" dirty="0">
                <a:effectLst/>
                <a:latin typeface="Caladea"/>
                <a:ea typeface="Caladea"/>
                <a:cs typeface="Caladea"/>
              </a:rPr>
              <a:t>Amazon Web Services (AWS) is the world’s most comprehensive and broadly adopted cloud platform, offering over 200 fully featured services from data centers globally. Millions of customers—including the fastest-growing startups, largest enterprises, and leading government agencies—are using AWS to lower costs, become more agile, and innovate faster.</a:t>
            </a:r>
            <a:endParaRPr lang="en-IN" sz="1800" dirty="0">
              <a:effectLst/>
              <a:latin typeface="Caladea"/>
              <a:ea typeface="Caladea"/>
              <a:cs typeface="Caladea"/>
            </a:endParaRPr>
          </a:p>
          <a:p>
            <a:endParaRPr lang="en-IN" dirty="0"/>
          </a:p>
        </p:txBody>
      </p:sp>
      <p:sp>
        <p:nvSpPr>
          <p:cNvPr id="4" name="Title 1">
            <a:extLst>
              <a:ext uri="{FF2B5EF4-FFF2-40B4-BE49-F238E27FC236}">
                <a16:creationId xmlns:a16="http://schemas.microsoft.com/office/drawing/2014/main" id="{10D5830E-19E5-889E-71ED-CC17BA7E8460}"/>
              </a:ext>
            </a:extLst>
          </p:cNvPr>
          <p:cNvSpPr txBox="1">
            <a:spLocks/>
          </p:cNvSpPr>
          <p:nvPr/>
        </p:nvSpPr>
        <p:spPr>
          <a:xfrm>
            <a:off x="1717854" y="3386874"/>
            <a:ext cx="2219632" cy="48653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000" b="1" dirty="0">
                <a:latin typeface="Caladea"/>
              </a:rPr>
              <a:t>What is WordPress?</a:t>
            </a:r>
          </a:p>
        </p:txBody>
      </p:sp>
      <p:sp>
        <p:nvSpPr>
          <p:cNvPr id="5" name="TextBox 4">
            <a:extLst>
              <a:ext uri="{FF2B5EF4-FFF2-40B4-BE49-F238E27FC236}">
                <a16:creationId xmlns:a16="http://schemas.microsoft.com/office/drawing/2014/main" id="{E77F4446-36CD-EBE3-40DE-B7F251E59011}"/>
              </a:ext>
            </a:extLst>
          </p:cNvPr>
          <p:cNvSpPr txBox="1"/>
          <p:nvPr/>
        </p:nvSpPr>
        <p:spPr>
          <a:xfrm>
            <a:off x="1717854" y="4304898"/>
            <a:ext cx="8797413" cy="2031325"/>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effectLst/>
                <a:latin typeface="Caladea"/>
                <a:ea typeface="Caladea"/>
                <a:cs typeface="Caladea"/>
              </a:rPr>
              <a:t>WordPress is a free and open-source content management system written in PHP and paired with  a MySQL or MariaDB database with supported HTTPS. Features include a plugin architecture and a template system, referred to within WordPress as Themes. WordPress is a content management system (CMS) that allows you to host and build websites. WordPress contains plugin architecture and a template system, so you can customize any website to fit your business, blog, portfolio, or online store.</a:t>
            </a:r>
            <a:endParaRPr lang="en-IN" sz="1800" dirty="0">
              <a:effectLst/>
              <a:latin typeface="Caladea"/>
              <a:ea typeface="Caladea"/>
              <a:cs typeface="Caladea"/>
            </a:endParaRPr>
          </a:p>
          <a:p>
            <a:endParaRPr lang="en-IN" dirty="0"/>
          </a:p>
        </p:txBody>
      </p:sp>
    </p:spTree>
    <p:extLst>
      <p:ext uri="{BB962C8B-B14F-4D97-AF65-F5344CB8AC3E}">
        <p14:creationId xmlns:p14="http://schemas.microsoft.com/office/powerpoint/2010/main" val="2724607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3925A8-C784-FAEC-FEF1-0D56491EA731}"/>
              </a:ext>
            </a:extLst>
          </p:cNvPr>
          <p:cNvSpPr>
            <a:spLocks noGrp="1"/>
          </p:cNvSpPr>
          <p:nvPr>
            <p:ph type="title"/>
          </p:nvPr>
        </p:nvSpPr>
        <p:spPr>
          <a:xfrm>
            <a:off x="1676400" y="353960"/>
            <a:ext cx="3151239" cy="452286"/>
          </a:xfrm>
        </p:spPr>
        <p:txBody>
          <a:bodyPr>
            <a:noAutofit/>
          </a:bodyPr>
          <a:lstStyle/>
          <a:p>
            <a:r>
              <a:rPr lang="en-US" sz="2000" b="1" kern="0" dirty="0">
                <a:effectLst/>
                <a:latin typeface="Caladea"/>
                <a:ea typeface="Caladea"/>
                <a:cs typeface="Caladea"/>
              </a:rPr>
              <a:t>What is GitBash?</a:t>
            </a:r>
            <a:endParaRPr lang="en-IN" sz="4000" dirty="0"/>
          </a:p>
        </p:txBody>
      </p:sp>
      <p:sp>
        <p:nvSpPr>
          <p:cNvPr id="3" name="Content Placeholder 2">
            <a:extLst>
              <a:ext uri="{FF2B5EF4-FFF2-40B4-BE49-F238E27FC236}">
                <a16:creationId xmlns:a16="http://schemas.microsoft.com/office/drawing/2014/main" id="{B9E627A5-0B13-446D-C04D-537F015B93F9}"/>
              </a:ext>
            </a:extLst>
          </p:cNvPr>
          <p:cNvSpPr>
            <a:spLocks noGrp="1"/>
          </p:cNvSpPr>
          <p:nvPr>
            <p:ph idx="1"/>
          </p:nvPr>
        </p:nvSpPr>
        <p:spPr>
          <a:xfrm>
            <a:off x="1676400" y="1235688"/>
            <a:ext cx="8994058" cy="1379691"/>
          </a:xfrm>
        </p:spPr>
        <p:txBody>
          <a:bodyPr>
            <a:normAutofit/>
          </a:bodyPr>
          <a:lstStyle/>
          <a:p>
            <a:r>
              <a:rPr lang="en-US" sz="1800" dirty="0">
                <a:effectLst/>
                <a:latin typeface="Caladea"/>
                <a:ea typeface="Caladea"/>
                <a:cs typeface="Caladea"/>
              </a:rPr>
              <a:t>Git Bash is an application for Microsoft Windows environments which provides an emulation layer for a  Git command line experience. Bash is an acronym for </a:t>
            </a:r>
            <a:r>
              <a:rPr lang="en-US" sz="1800" dirty="0" err="1">
                <a:effectLst/>
                <a:latin typeface="Caladea"/>
                <a:ea typeface="Caladea"/>
                <a:cs typeface="Caladea"/>
              </a:rPr>
              <a:t>Bourne</a:t>
            </a:r>
            <a:r>
              <a:rPr lang="en-US" sz="1800" dirty="0">
                <a:effectLst/>
                <a:latin typeface="Caladea"/>
                <a:ea typeface="Caladea"/>
                <a:cs typeface="Caladea"/>
              </a:rPr>
              <a:t> Again Shell. A shell is a terminal application used to interface with an operating system through written</a:t>
            </a:r>
            <a:r>
              <a:rPr lang="en-US" sz="1800" spc="145" dirty="0">
                <a:effectLst/>
                <a:latin typeface="Caladea"/>
                <a:ea typeface="Caladea"/>
                <a:cs typeface="Caladea"/>
              </a:rPr>
              <a:t> </a:t>
            </a:r>
            <a:r>
              <a:rPr lang="en-US" sz="1800" dirty="0">
                <a:effectLst/>
                <a:latin typeface="Caladea"/>
                <a:ea typeface="Caladea"/>
                <a:cs typeface="Caladea"/>
              </a:rPr>
              <a:t>commands.</a:t>
            </a:r>
            <a:endParaRPr lang="en-IN" sz="1800" dirty="0">
              <a:effectLst/>
              <a:latin typeface="Caladea"/>
              <a:ea typeface="Caladea"/>
              <a:cs typeface="Caladea"/>
            </a:endParaRPr>
          </a:p>
          <a:p>
            <a:endParaRPr lang="en-IN" dirty="0"/>
          </a:p>
        </p:txBody>
      </p:sp>
      <p:sp>
        <p:nvSpPr>
          <p:cNvPr id="7" name="Title 4">
            <a:extLst>
              <a:ext uri="{FF2B5EF4-FFF2-40B4-BE49-F238E27FC236}">
                <a16:creationId xmlns:a16="http://schemas.microsoft.com/office/drawing/2014/main" id="{C804C11B-DCF9-8126-BF07-94FB10E4B9F4}"/>
              </a:ext>
            </a:extLst>
          </p:cNvPr>
          <p:cNvSpPr txBox="1">
            <a:spLocks/>
          </p:cNvSpPr>
          <p:nvPr/>
        </p:nvSpPr>
        <p:spPr>
          <a:xfrm>
            <a:off x="1676400" y="3306243"/>
            <a:ext cx="10515600" cy="58993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70485">
              <a:spcBef>
                <a:spcPts val="770"/>
              </a:spcBef>
            </a:pPr>
            <a:r>
              <a:rPr lang="en-US" sz="2000" b="1" kern="0" dirty="0">
                <a:effectLst/>
                <a:latin typeface="Caladea"/>
                <a:ea typeface="Caladea"/>
                <a:cs typeface="Caladea"/>
              </a:rPr>
              <a:t>What is GitHub?</a:t>
            </a:r>
            <a:endParaRPr lang="en-IN" sz="2000" b="1" kern="0" dirty="0">
              <a:effectLst/>
              <a:latin typeface="Caladea"/>
              <a:ea typeface="Caladea"/>
              <a:cs typeface="Caladea"/>
            </a:endParaRPr>
          </a:p>
        </p:txBody>
      </p:sp>
      <p:sp>
        <p:nvSpPr>
          <p:cNvPr id="2" name="Content Placeholder 2">
            <a:extLst>
              <a:ext uri="{FF2B5EF4-FFF2-40B4-BE49-F238E27FC236}">
                <a16:creationId xmlns:a16="http://schemas.microsoft.com/office/drawing/2014/main" id="{BB709105-A5D0-D1DC-C7C7-BFC30738E2FF}"/>
              </a:ext>
            </a:extLst>
          </p:cNvPr>
          <p:cNvSpPr txBox="1">
            <a:spLocks/>
          </p:cNvSpPr>
          <p:nvPr/>
        </p:nvSpPr>
        <p:spPr>
          <a:xfrm>
            <a:off x="1676400" y="3896180"/>
            <a:ext cx="8994058" cy="146992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80010" indent="0" algn="just">
              <a:lnSpc>
                <a:spcPct val="102000"/>
              </a:lnSpc>
              <a:spcBef>
                <a:spcPts val="775"/>
              </a:spcBef>
              <a:spcAft>
                <a:spcPts val="0"/>
              </a:spcAft>
              <a:buNone/>
            </a:pPr>
            <a:endParaRPr lang="en-IN" sz="1800" dirty="0">
              <a:effectLst/>
              <a:latin typeface="Caladea"/>
              <a:ea typeface="Caladea"/>
              <a:cs typeface="Caladea"/>
            </a:endParaRPr>
          </a:p>
          <a:p>
            <a:r>
              <a:rPr lang="en-US" sz="1800" dirty="0">
                <a:effectLst/>
                <a:latin typeface="Caladea"/>
                <a:ea typeface="Caladea"/>
                <a:cs typeface="Caladea"/>
              </a:rPr>
              <a:t>GitHub is a code hosting platform for version control and collaboration. It lets you and  others work together on projects from anywhere. This tutorial teaches you GitHub essentials like repositories, branches, commits, and pull</a:t>
            </a:r>
            <a:r>
              <a:rPr lang="en-US" sz="1800" spc="30" dirty="0">
                <a:effectLst/>
                <a:latin typeface="Caladea"/>
                <a:ea typeface="Caladea"/>
                <a:cs typeface="Caladea"/>
              </a:rPr>
              <a:t> </a:t>
            </a:r>
            <a:r>
              <a:rPr lang="en-US" sz="1800" dirty="0">
                <a:effectLst/>
                <a:latin typeface="Caladea"/>
                <a:ea typeface="Caladea"/>
                <a:cs typeface="Caladea"/>
              </a:rPr>
              <a:t>requests.</a:t>
            </a:r>
            <a:endParaRPr lang="en-IN" sz="1800" dirty="0">
              <a:effectLst/>
              <a:latin typeface="Caladea"/>
              <a:ea typeface="Caladea"/>
              <a:cs typeface="Caladea"/>
            </a:endParaRPr>
          </a:p>
          <a:p>
            <a:endParaRPr lang="en-IN" dirty="0"/>
          </a:p>
        </p:txBody>
      </p:sp>
    </p:spTree>
    <p:extLst>
      <p:ext uri="{BB962C8B-B14F-4D97-AF65-F5344CB8AC3E}">
        <p14:creationId xmlns:p14="http://schemas.microsoft.com/office/powerpoint/2010/main" val="3993562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B79CA-31D4-0B67-389A-D110C9614D42}"/>
              </a:ext>
            </a:extLst>
          </p:cNvPr>
          <p:cNvSpPr>
            <a:spLocks noGrp="1"/>
          </p:cNvSpPr>
          <p:nvPr>
            <p:ph type="title"/>
          </p:nvPr>
        </p:nvSpPr>
        <p:spPr>
          <a:xfrm>
            <a:off x="1735916" y="289984"/>
            <a:ext cx="6870291" cy="500637"/>
          </a:xfrm>
        </p:spPr>
        <p:txBody>
          <a:bodyPr>
            <a:normAutofit/>
          </a:bodyPr>
          <a:lstStyle/>
          <a:p>
            <a:r>
              <a:rPr lang="en-US" sz="2000" b="1" dirty="0">
                <a:effectLst/>
                <a:latin typeface="Caladea"/>
                <a:ea typeface="Caladea"/>
                <a:cs typeface="Caladea"/>
              </a:rPr>
              <a:t>Now Creating and launching an Amazon Linux EC2 instance </a:t>
            </a:r>
            <a:endParaRPr lang="en-IN" sz="4000" b="1" dirty="0"/>
          </a:p>
        </p:txBody>
      </p:sp>
      <p:pic>
        <p:nvPicPr>
          <p:cNvPr id="4" name="Content Placeholder 3">
            <a:extLst>
              <a:ext uri="{FF2B5EF4-FFF2-40B4-BE49-F238E27FC236}">
                <a16:creationId xmlns:a16="http://schemas.microsoft.com/office/drawing/2014/main" id="{59CB53C7-4A72-98A8-895D-A73C94871FC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35915" y="1788320"/>
            <a:ext cx="8981245" cy="4779695"/>
          </a:xfrm>
          <a:prstGeom prst="rect">
            <a:avLst/>
          </a:prstGeom>
          <a:noFill/>
          <a:ln>
            <a:noFill/>
          </a:ln>
        </p:spPr>
      </p:pic>
      <p:sp>
        <p:nvSpPr>
          <p:cNvPr id="5" name="TextBox 4">
            <a:extLst>
              <a:ext uri="{FF2B5EF4-FFF2-40B4-BE49-F238E27FC236}">
                <a16:creationId xmlns:a16="http://schemas.microsoft.com/office/drawing/2014/main" id="{E34DD4E8-D754-49CD-6CFD-100DA26809E9}"/>
              </a:ext>
            </a:extLst>
          </p:cNvPr>
          <p:cNvSpPr txBox="1"/>
          <p:nvPr/>
        </p:nvSpPr>
        <p:spPr>
          <a:xfrm>
            <a:off x="1735916" y="1178547"/>
            <a:ext cx="6670665" cy="369332"/>
          </a:xfrm>
          <a:prstGeom prst="rect">
            <a:avLst/>
          </a:prstGeom>
          <a:noFill/>
        </p:spPr>
        <p:txBody>
          <a:bodyPr wrap="square" rtlCol="0">
            <a:spAutoFit/>
          </a:bodyPr>
          <a:lstStyle/>
          <a:p>
            <a:pPr marL="285750" indent="-285750">
              <a:buFont typeface="Wingdings" panose="05000000000000000000" pitchFamily="2" charset="2"/>
              <a:buChar char="Ø"/>
            </a:pPr>
            <a:r>
              <a:rPr lang="en-US" sz="1800" kern="0" dirty="0">
                <a:effectLst/>
                <a:latin typeface="Caladea"/>
                <a:ea typeface="Caladea"/>
                <a:cs typeface="Caladea"/>
              </a:rPr>
              <a:t>Choosing an AMI – Amazon Linux 2 AMI</a:t>
            </a:r>
            <a:endParaRPr lang="en-IN" sz="1800" kern="0" dirty="0">
              <a:effectLst/>
              <a:latin typeface="Caladea"/>
              <a:ea typeface="Caladea"/>
              <a:cs typeface="Caladea"/>
            </a:endParaRPr>
          </a:p>
        </p:txBody>
      </p:sp>
    </p:spTree>
    <p:extLst>
      <p:ext uri="{BB962C8B-B14F-4D97-AF65-F5344CB8AC3E}">
        <p14:creationId xmlns:p14="http://schemas.microsoft.com/office/powerpoint/2010/main" val="159040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DE47B38-7069-D4EC-847D-4869298F44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09933" y="1491226"/>
            <a:ext cx="9153578" cy="5142523"/>
          </a:xfrm>
        </p:spPr>
      </p:pic>
      <p:sp>
        <p:nvSpPr>
          <p:cNvPr id="6" name="TextBox 5">
            <a:extLst>
              <a:ext uri="{FF2B5EF4-FFF2-40B4-BE49-F238E27FC236}">
                <a16:creationId xmlns:a16="http://schemas.microsoft.com/office/drawing/2014/main" id="{6FDE518B-E6B1-887F-5762-0157036218C3}"/>
              </a:ext>
            </a:extLst>
          </p:cNvPr>
          <p:cNvSpPr txBox="1"/>
          <p:nvPr/>
        </p:nvSpPr>
        <p:spPr>
          <a:xfrm>
            <a:off x="1709933" y="404454"/>
            <a:ext cx="7574618" cy="646331"/>
          </a:xfrm>
          <a:prstGeom prst="rect">
            <a:avLst/>
          </a:prstGeom>
          <a:noFill/>
        </p:spPr>
        <p:txBody>
          <a:bodyPr wrap="square" rtlCol="0">
            <a:spAutoFit/>
          </a:bodyPr>
          <a:lstStyle/>
          <a:p>
            <a:pPr marL="285750" indent="-285750">
              <a:buFont typeface="Wingdings" panose="05000000000000000000" pitchFamily="2" charset="2"/>
              <a:buChar char="Ø"/>
            </a:pPr>
            <a:r>
              <a:rPr lang="en-US" kern="0" dirty="0">
                <a:solidFill>
                  <a:srgbClr val="434343"/>
                </a:solidFill>
                <a:latin typeface="Caladea"/>
              </a:rPr>
              <a:t>Choose an Instance Type</a:t>
            </a:r>
          </a:p>
          <a:p>
            <a:pPr marL="285750" indent="-285750">
              <a:buFont typeface="Wingdings" panose="05000000000000000000" pitchFamily="2" charset="2"/>
              <a:buChar char="Ø"/>
            </a:pPr>
            <a:r>
              <a:rPr lang="en-US" sz="1800" kern="0" dirty="0">
                <a:solidFill>
                  <a:srgbClr val="434343"/>
                </a:solidFill>
                <a:effectLst/>
                <a:latin typeface="Caladea"/>
                <a:ea typeface="Caladea"/>
                <a:cs typeface="Caladea"/>
              </a:rPr>
              <a:t>Select an Existing keypair or create a new key pair</a:t>
            </a:r>
            <a:endParaRPr lang="en-IN" sz="1800" kern="0" dirty="0">
              <a:effectLst/>
              <a:latin typeface="Caladea"/>
              <a:ea typeface="Caladea"/>
              <a:cs typeface="Caladea"/>
            </a:endParaRPr>
          </a:p>
        </p:txBody>
      </p:sp>
    </p:spTree>
    <p:extLst>
      <p:ext uri="{BB962C8B-B14F-4D97-AF65-F5344CB8AC3E}">
        <p14:creationId xmlns:p14="http://schemas.microsoft.com/office/powerpoint/2010/main" val="30936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167C7-CB8F-F7D3-4301-46F4852EE232}"/>
              </a:ext>
            </a:extLst>
          </p:cNvPr>
          <p:cNvSpPr>
            <a:spLocks noGrp="1"/>
          </p:cNvSpPr>
          <p:nvPr>
            <p:ph type="title"/>
          </p:nvPr>
        </p:nvSpPr>
        <p:spPr>
          <a:xfrm>
            <a:off x="1786680" y="525788"/>
            <a:ext cx="8911687" cy="526264"/>
          </a:xfrm>
        </p:spPr>
        <p:txBody>
          <a:bodyPr>
            <a:normAutofit/>
          </a:bodyPr>
          <a:lstStyle/>
          <a:p>
            <a:pPr marL="285750" indent="-285750">
              <a:buFont typeface="Wingdings" panose="05000000000000000000" pitchFamily="2" charset="2"/>
              <a:buChar char="Ø"/>
            </a:pPr>
            <a:r>
              <a:rPr lang="en-US" sz="1800" kern="0" dirty="0">
                <a:solidFill>
                  <a:srgbClr val="434343"/>
                </a:solidFill>
                <a:effectLst/>
                <a:latin typeface="Caladea"/>
                <a:ea typeface="Caladea"/>
                <a:cs typeface="Caladea"/>
              </a:rPr>
              <a:t>Configure Security Group</a:t>
            </a:r>
            <a:endParaRPr lang="en-IN" dirty="0"/>
          </a:p>
        </p:txBody>
      </p:sp>
      <p:pic>
        <p:nvPicPr>
          <p:cNvPr id="5" name="Content Placeholder 4">
            <a:extLst>
              <a:ext uri="{FF2B5EF4-FFF2-40B4-BE49-F238E27FC236}">
                <a16:creationId xmlns:a16="http://schemas.microsoft.com/office/drawing/2014/main" id="{1A7B8470-7888-B768-C101-7687B933CC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6680" y="1253330"/>
            <a:ext cx="9290892" cy="5226127"/>
          </a:xfrm>
        </p:spPr>
      </p:pic>
    </p:spTree>
    <p:extLst>
      <p:ext uri="{BB962C8B-B14F-4D97-AF65-F5344CB8AC3E}">
        <p14:creationId xmlns:p14="http://schemas.microsoft.com/office/powerpoint/2010/main" val="3318611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88F2-6E3D-5138-14CC-719A30AC0387}"/>
              </a:ext>
            </a:extLst>
          </p:cNvPr>
          <p:cNvSpPr>
            <a:spLocks noGrp="1"/>
          </p:cNvSpPr>
          <p:nvPr>
            <p:ph type="title"/>
          </p:nvPr>
        </p:nvSpPr>
        <p:spPr>
          <a:xfrm>
            <a:off x="1835842" y="365125"/>
            <a:ext cx="6983694" cy="526264"/>
          </a:xfrm>
        </p:spPr>
        <p:txBody>
          <a:bodyPr/>
          <a:lstStyle/>
          <a:p>
            <a:pPr marL="285750" indent="-285750">
              <a:buFont typeface="Wingdings" panose="05000000000000000000" pitchFamily="2" charset="2"/>
              <a:buChar char="Ø"/>
            </a:pPr>
            <a:r>
              <a:rPr lang="en-US" sz="1800" kern="0" dirty="0">
                <a:solidFill>
                  <a:srgbClr val="434343"/>
                </a:solidFill>
                <a:latin typeface="Caladea"/>
                <a:ea typeface="Caladea"/>
                <a:cs typeface="Caladea"/>
              </a:rPr>
              <a:t>Configure</a:t>
            </a:r>
            <a:r>
              <a:rPr lang="en-US" sz="1800" kern="0" dirty="0">
                <a:solidFill>
                  <a:srgbClr val="434343"/>
                </a:solidFill>
                <a:effectLst/>
                <a:latin typeface="Caladea"/>
                <a:ea typeface="Caladea"/>
                <a:cs typeface="Caladea"/>
              </a:rPr>
              <a:t> Storage</a:t>
            </a:r>
            <a:endParaRPr lang="en-IN" dirty="0"/>
          </a:p>
        </p:txBody>
      </p:sp>
      <p:pic>
        <p:nvPicPr>
          <p:cNvPr id="5" name="Content Placeholder 4">
            <a:extLst>
              <a:ext uri="{FF2B5EF4-FFF2-40B4-BE49-F238E27FC236}">
                <a16:creationId xmlns:a16="http://schemas.microsoft.com/office/drawing/2014/main" id="{F25AF80F-03F5-9D85-930A-EF2AB27545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35842" y="1148479"/>
            <a:ext cx="9501148" cy="5344396"/>
          </a:xfrm>
        </p:spPr>
      </p:pic>
    </p:spTree>
    <p:extLst>
      <p:ext uri="{BB962C8B-B14F-4D97-AF65-F5344CB8AC3E}">
        <p14:creationId xmlns:p14="http://schemas.microsoft.com/office/powerpoint/2010/main" val="3815535881"/>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462</TotalTime>
  <Words>897</Words>
  <Application>Microsoft Office PowerPoint</Application>
  <PresentationFormat>Widescreen</PresentationFormat>
  <Paragraphs>62</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Caladea</vt:lpstr>
      <vt:lpstr>Calibri</vt:lpstr>
      <vt:lpstr>Century Gothic</vt:lpstr>
      <vt:lpstr>Consolas</vt:lpstr>
      <vt:lpstr>Symbol</vt:lpstr>
      <vt:lpstr>Wingdings</vt:lpstr>
      <vt:lpstr>Wingdings 3</vt:lpstr>
      <vt:lpstr>Wisp</vt:lpstr>
      <vt:lpstr>DEPLOYING WORDPRESS WEB APPLICATION USING DOCKER IN AMAZON WEB SERVICES</vt:lpstr>
      <vt:lpstr>INTRODUCTION</vt:lpstr>
      <vt:lpstr> PRE-REQUISITES</vt:lpstr>
      <vt:lpstr>What is AWS</vt:lpstr>
      <vt:lpstr>What is GitBash?</vt:lpstr>
      <vt:lpstr>Now Creating and launching an Amazon Linux EC2 instance </vt:lpstr>
      <vt:lpstr>PowerPoint Presentation</vt:lpstr>
      <vt:lpstr>Configure Security Group</vt:lpstr>
      <vt:lpstr>Configure Storage</vt:lpstr>
      <vt:lpstr>Finally, Instance launched a WordPress-Server Instance</vt:lpstr>
      <vt:lpstr>By using SSH command we are accessing our instance in Command Line Interface Terminal.</vt:lpstr>
      <vt:lpstr>Module – 2: Installing GIT, Docker and related repos</vt:lpstr>
      <vt:lpstr>Install docker and docker-compose and required dependencies by using below command.   Sudo yum -y install docker</vt:lpstr>
      <vt:lpstr>Give the permission to add a limited Linux user account to the "docker" group by using below command   Sudo usermod -a -G docker ec2-user </vt:lpstr>
      <vt:lpstr>Install Docker Compose</vt:lpstr>
      <vt:lpstr>Create a symbolic link  sudo ln -s /usr/local/bin/docker-compose /usr/bin/docker-compose </vt:lpstr>
      <vt:lpstr>Step 3: Creating WordPress setup for Docker images with help of YAML scripting</vt:lpstr>
      <vt:lpstr>Initially I had a go at running this locally on with Docker Compose  Sudo docker-compose up –d</vt:lpstr>
      <vt:lpstr>Then I can get the list of running containers by using below command   sudo docker ps</vt:lpstr>
      <vt:lpstr>This is the WordPress welcome page.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DEPLOYING WORDPRESS WEB APPLICATION USING DOCKER IN AMAZON WEB SERVICES</dc:title>
  <dc:creator>Jayesh Chaudhari</dc:creator>
  <cp:lastModifiedBy>Jayesh Chaudhari</cp:lastModifiedBy>
  <cp:revision>42</cp:revision>
  <dcterms:created xsi:type="dcterms:W3CDTF">2022-11-29T16:42:13Z</dcterms:created>
  <dcterms:modified xsi:type="dcterms:W3CDTF">2022-12-20T12:38:11Z</dcterms:modified>
</cp:coreProperties>
</file>

<file path=docProps/thumbnail.jpeg>
</file>